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7"/>
  </p:notesMasterIdLst>
  <p:handoutMasterIdLst>
    <p:handoutMasterId r:id="rId48"/>
  </p:handoutMasterIdLst>
  <p:sldIdLst>
    <p:sldId id="257" r:id="rId2"/>
    <p:sldId id="316" r:id="rId3"/>
    <p:sldId id="261" r:id="rId4"/>
    <p:sldId id="262" r:id="rId5"/>
    <p:sldId id="263" r:id="rId6"/>
    <p:sldId id="293" r:id="rId7"/>
    <p:sldId id="295" r:id="rId8"/>
    <p:sldId id="296" r:id="rId9"/>
    <p:sldId id="299" r:id="rId10"/>
    <p:sldId id="300" r:id="rId11"/>
    <p:sldId id="302" r:id="rId12"/>
    <p:sldId id="304" r:id="rId13"/>
    <p:sldId id="305" r:id="rId14"/>
    <p:sldId id="306" r:id="rId15"/>
    <p:sldId id="264" r:id="rId16"/>
    <p:sldId id="265" r:id="rId17"/>
    <p:sldId id="266" r:id="rId18"/>
    <p:sldId id="267" r:id="rId19"/>
    <p:sldId id="268" r:id="rId20"/>
    <p:sldId id="269" r:id="rId21"/>
    <p:sldId id="270" r:id="rId22"/>
    <p:sldId id="271" r:id="rId23"/>
    <p:sldId id="272" r:id="rId24"/>
    <p:sldId id="274" r:id="rId25"/>
    <p:sldId id="275" r:id="rId26"/>
    <p:sldId id="278" r:id="rId27"/>
    <p:sldId id="279" r:id="rId28"/>
    <p:sldId id="281" r:id="rId29"/>
    <p:sldId id="283" r:id="rId30"/>
    <p:sldId id="318" r:id="rId31"/>
    <p:sldId id="321" r:id="rId32"/>
    <p:sldId id="288" r:id="rId33"/>
    <p:sldId id="282" r:id="rId34"/>
    <p:sldId id="308" r:id="rId35"/>
    <p:sldId id="307" r:id="rId36"/>
    <p:sldId id="309" r:id="rId37"/>
    <p:sldId id="310" r:id="rId38"/>
    <p:sldId id="311" r:id="rId39"/>
    <p:sldId id="313" r:id="rId40"/>
    <p:sldId id="312" r:id="rId41"/>
    <p:sldId id="314" r:id="rId42"/>
    <p:sldId id="315" r:id="rId43"/>
    <p:sldId id="317" r:id="rId44"/>
    <p:sldId id="322" r:id="rId45"/>
    <p:sldId id="289"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9" d="100"/>
          <a:sy n="99" d="100"/>
        </p:scale>
        <p:origin x="-1112" y="-11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388C096-1280-4DAF-8107-278476256ECF}" type="datetimeFigureOut">
              <a:rPr lang="en-US" smtClean="0"/>
              <a:t>01/07/15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59BD198-6026-4746-8052-DA9B20AEF148}" type="slidenum">
              <a:rPr lang="en-US" smtClean="0"/>
              <a:t>‹#›</a:t>
            </a:fld>
            <a:endParaRPr lang="en-US"/>
          </a:p>
        </p:txBody>
      </p:sp>
    </p:spTree>
    <p:extLst>
      <p:ext uri="{BB962C8B-B14F-4D97-AF65-F5344CB8AC3E}">
        <p14:creationId xmlns:p14="http://schemas.microsoft.com/office/powerpoint/2010/main" val="1737749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B7067B-CAF5-4F45-A215-ABBA07795E88}" type="datetimeFigureOut">
              <a:rPr lang="en-US" smtClean="0"/>
              <a:t>01/07/15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A2AEE9-2F4C-40E2-8EDE-5A1354A87611}" type="slidenum">
              <a:rPr lang="en-US" smtClean="0"/>
              <a:t>‹#›</a:t>
            </a:fld>
            <a:endParaRPr lang="en-US"/>
          </a:p>
        </p:txBody>
      </p:sp>
    </p:spTree>
    <p:extLst>
      <p:ext uri="{BB962C8B-B14F-4D97-AF65-F5344CB8AC3E}">
        <p14:creationId xmlns:p14="http://schemas.microsoft.com/office/powerpoint/2010/main" val="71882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physionet.org/NIH/"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E07E19-A413-4CFB-B6F0-930131643A3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20654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6E89A990-105A-324A-8C41-DDD4EFADB579}" type="slidenum">
              <a:rPr lang="en-GB"/>
              <a:pPr/>
              <a:t>12</a:t>
            </a:fld>
            <a:endParaRPr lang="en-GB"/>
          </a:p>
        </p:txBody>
      </p:sp>
      <p:sp>
        <p:nvSpPr>
          <p:cNvPr id="52225" name="Text Box 1"/>
          <p:cNvSpPr txBox="1">
            <a:spLocks noChangeArrowheads="1"/>
          </p:cNvSpPr>
          <p:nvPr/>
        </p:nvSpPr>
        <p:spPr bwMode="auto">
          <a:xfrm>
            <a:off x="934291" y="694171"/>
            <a:ext cx="4989419"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52226" name="Text Box 2"/>
          <p:cNvSpPr txBox="1">
            <a:spLocks noGrp="1" noChangeArrowheads="1"/>
          </p:cNvSpPr>
          <p:nvPr>
            <p:ph type="body"/>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a:lnSpc>
                <a:spcPct val="81000"/>
              </a:lnSpc>
              <a:spcBef>
                <a:spcPct val="0"/>
              </a:spcBef>
            </a:pPr>
            <a:r>
              <a:rPr lang="en-GB" sz="1800">
                <a:latin typeface="Arial" charset="0"/>
                <a:cs typeface="Arial" charset="0"/>
              </a:rPr>
              <a:t>The authors of this study contributed both their open-source software for locating boundaries of ECG waveforms (the onset, local extremum, and end of the P, QRS, and T waveforms), and the reference data they used to evaluate their software.  In so doing, they provided what has become a widely-used tool that can be applied to other researchers' ECGs to extract accurate and important information that is difficult to obtain otherwise, and they provided data that can be used to measure and compare the accuracy of their algorithms and others.</a:t>
            </a:r>
          </a:p>
          <a:p>
            <a:pPr eaLnBrk="1">
              <a:lnSpc>
                <a:spcPct val="81000"/>
              </a:lnSpc>
              <a:spcBef>
                <a:spcPct val="0"/>
              </a:spcBef>
            </a:pPr>
            <a:endParaRPr lang="en-GB" sz="1800">
              <a:latin typeface="Arial" charset="0"/>
              <a:cs typeface="Arial" charset="0"/>
            </a:endParaRPr>
          </a:p>
          <a:p>
            <a:pPr eaLnBrk="1">
              <a:lnSpc>
                <a:spcPct val="81000"/>
              </a:lnSpc>
              <a:spcBef>
                <a:spcPct val="0"/>
              </a:spcBef>
            </a:pPr>
            <a:r>
              <a:rPr lang="en-GB" sz="1800">
                <a:latin typeface="Arial" charset="0"/>
                <a:cs typeface="Arial" charset="0"/>
              </a:rPr>
              <a:t>In this case, there was no generally available reference data set appropriate for evaluating algorithms of this type.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21446894-9251-4146-AD50-416AD74FACFB}" type="slidenum">
              <a:rPr lang="en-GB"/>
              <a:pPr/>
              <a:t>13</a:t>
            </a:fld>
            <a:endParaRPr lang="en-GB"/>
          </a:p>
        </p:txBody>
      </p:sp>
      <p:sp>
        <p:nvSpPr>
          <p:cNvPr id="53249" name="Text Box 1"/>
          <p:cNvSpPr txBox="1">
            <a:spLocks noChangeArrowheads="1"/>
          </p:cNvSpPr>
          <p:nvPr/>
        </p:nvSpPr>
        <p:spPr bwMode="auto">
          <a:xfrm>
            <a:off x="935692" y="694171"/>
            <a:ext cx="4985217" cy="342755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53250" name="Text Box 2"/>
          <p:cNvSpPr txBox="1">
            <a:spLocks noGrp="1" noChangeArrowheads="1"/>
          </p:cNvSpPr>
          <p:nvPr>
            <p:ph type="body"/>
          </p:nvPr>
        </p:nvSpPr>
        <p:spPr bwMode="auto">
          <a:xfrm>
            <a:off x="686361" y="4342535"/>
            <a:ext cx="5485279"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This is another example of a peer-reviewed publication for which the original data and software are available at the Resource.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DC90EE55-F9C1-1E45-81BA-D804E09052E7}" type="slidenum">
              <a:rPr lang="en-GB"/>
              <a:pPr/>
              <a:t>14</a:t>
            </a:fld>
            <a:endParaRPr lang="en-GB"/>
          </a:p>
        </p:txBody>
      </p:sp>
      <p:sp>
        <p:nvSpPr>
          <p:cNvPr id="54273" name="Text Box 1"/>
          <p:cNvSpPr txBox="1">
            <a:spLocks noChangeArrowheads="1"/>
          </p:cNvSpPr>
          <p:nvPr/>
        </p:nvSpPr>
        <p:spPr bwMode="auto">
          <a:xfrm>
            <a:off x="934291" y="686955"/>
            <a:ext cx="4989419"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54274" name="Text Box 2"/>
          <p:cNvSpPr txBox="1">
            <a:spLocks noGrp="1" noChangeArrowheads="1"/>
          </p:cNvSpPr>
          <p:nvPr>
            <p:ph type="body"/>
          </p:nvPr>
        </p:nvSpPr>
        <p:spPr bwMode="auto">
          <a:xfrm>
            <a:off x="914681" y="4343978"/>
            <a:ext cx="5028640" cy="41145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PhysioNet tutorials explain how to use the software tools for extracting information from complex biologic signals.</a:t>
            </a:r>
          </a:p>
          <a:p>
            <a:pPr>
              <a:lnSpc>
                <a:spcPct val="87000"/>
              </a:lnSpc>
              <a:spcBef>
                <a:spcPts val="404"/>
              </a:spcBef>
            </a:pPr>
            <a:endParaRPr lang="en-GB" sz="1800">
              <a:latin typeface="Arial" charset="0"/>
              <a:cs typeface="Arial" charset="0"/>
            </a:endParaRPr>
          </a:p>
          <a:p>
            <a:pPr>
              <a:lnSpc>
                <a:spcPct val="87000"/>
              </a:lnSpc>
              <a:spcBef>
                <a:spcPts val="404"/>
              </a:spcBef>
            </a:pPr>
            <a:r>
              <a:rPr lang="en-GB" sz="1800">
                <a:latin typeface="Arial" charset="0"/>
                <a:cs typeface="Arial" charset="0"/>
              </a:rPr>
              <a:t>(Download statistics are as of September 2007.)‏</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FEDBD-4272-4A97-BD81-6D0F8E7501E1}" type="slidenum">
              <a:rPr lang="en-US">
                <a:solidFill>
                  <a:prstClr val="black"/>
                </a:solidFill>
              </a:rPr>
              <a:pPr/>
              <a:t>19</a:t>
            </a:fld>
            <a:endParaRPr lang="en-US">
              <a:solidFill>
                <a:prstClr val="black"/>
              </a:solidFill>
            </a:endParaRPr>
          </a:p>
        </p:txBody>
      </p:sp>
      <p:sp>
        <p:nvSpPr>
          <p:cNvPr id="244738" name="Rectangle 2"/>
          <p:cNvSpPr>
            <a:spLocks noGrp="1" noRot="1" noChangeAspect="1" noChangeArrowheads="1" noTextEdit="1"/>
          </p:cNvSpPr>
          <p:nvPr>
            <p:ph type="sldImg"/>
          </p:nvPr>
        </p:nvSpPr>
        <p:spPr>
          <a:xfrm>
            <a:off x="381000" y="685800"/>
            <a:ext cx="6096000" cy="342900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6"/>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3777D8F-3C4A-43CE-B4C9-4405F0F107B1}" type="slidenum">
              <a:rPr lang="en-US" smtClean="0">
                <a:solidFill>
                  <a:srgbClr val="000000"/>
                </a:solidFill>
              </a:rPr>
              <a:pPr>
                <a:defRPr/>
              </a:pPr>
              <a:t>23</a:t>
            </a:fld>
            <a:endParaRPr lang="en-US" smtClean="0">
              <a:solidFill>
                <a:srgbClr val="000000"/>
              </a:solidFill>
            </a:endParaRPr>
          </a:p>
        </p:txBody>
      </p:sp>
      <p:sp>
        <p:nvSpPr>
          <p:cNvPr id="89091"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89092" name="Rectangle 3"/>
          <p:cNvSpPr>
            <a:spLocks noGrp="1" noChangeArrowheads="1"/>
          </p:cNvSpPr>
          <p:nvPr>
            <p:ph type="body" idx="1"/>
          </p:nvPr>
        </p:nvSpPr>
        <p:spPr bwMode="auto">
          <a:noFill/>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dirty="0" smtClean="0">
                <a:solidFill>
                  <a:srgbClr val="000000"/>
                </a:solidFill>
                <a:latin typeface="Arial" charset="0"/>
              </a:rPr>
              <a:t>Up to 4 (or 7) waveforms (125 Hz peak-picked) and up to 30 trends (1/minute) of multiple variables; alarms; </a:t>
            </a:r>
            <a:r>
              <a:rPr lang="en-US" sz="1600" dirty="0" err="1" smtClean="0">
                <a:solidFill>
                  <a:srgbClr val="000000"/>
                </a:solidFill>
                <a:latin typeface="Arial" charset="0"/>
              </a:rPr>
              <a:t>inops</a:t>
            </a:r>
            <a:r>
              <a:rPr lang="en-US" sz="1600" dirty="0" smtClean="0">
                <a:solidFill>
                  <a:srgbClr val="000000"/>
                </a:solidFill>
                <a:latin typeface="Arial" charset="0"/>
              </a:rPr>
              <a:t>; currently also beat annotations are acquired using Philips-supplied archiving agents</a:t>
            </a:r>
            <a:endParaRPr lang="en-US" dirty="0" smtClean="0"/>
          </a:p>
          <a:p>
            <a:pPr eaLnBrk="1" hangingPunct="1">
              <a:lnSpc>
                <a:spcPct val="95000"/>
              </a:lnSpc>
              <a:spcBef>
                <a:spcPct val="0"/>
              </a:spcBef>
            </a:pPr>
            <a:r>
              <a:rPr lang="en-US" sz="1600" dirty="0" smtClean="0">
                <a:solidFill>
                  <a:srgbClr val="000000"/>
                </a:solidFill>
                <a:latin typeface="Arial" charset="0"/>
              </a:rPr>
              <a:t>Clinical data from </a:t>
            </a:r>
            <a:r>
              <a:rPr lang="en-US" sz="1600" dirty="0" err="1" smtClean="0">
                <a:solidFill>
                  <a:srgbClr val="000000"/>
                </a:solidFill>
                <a:latin typeface="Arial" charset="0"/>
              </a:rPr>
              <a:t>CareVue</a:t>
            </a:r>
            <a:r>
              <a:rPr lang="en-US" sz="1600" dirty="0" smtClean="0">
                <a:solidFill>
                  <a:srgbClr val="000000"/>
                </a:solidFill>
                <a:latin typeface="Arial" charset="0"/>
              </a:rPr>
              <a:t> bedside workstations that are archived off site in an Oracle database (Information Storage Mart), that we copy at intervals. All data since 2001 through 2007 have been loaded into the first release of MIMIC II</a:t>
            </a:r>
            <a:endParaRPr lang="en-US" dirty="0" smtClean="0"/>
          </a:p>
          <a:p>
            <a:pPr eaLnBrk="1" hangingPunct="1">
              <a:lnSpc>
                <a:spcPct val="95000"/>
              </a:lnSpc>
              <a:spcBef>
                <a:spcPct val="0"/>
              </a:spcBef>
            </a:pPr>
            <a:r>
              <a:rPr lang="en-US" sz="1600" dirty="0" smtClean="0">
                <a:solidFill>
                  <a:srgbClr val="000000"/>
                </a:solidFill>
                <a:latin typeface="Arial" charset="0"/>
              </a:rPr>
              <a:t>Additional clinical data obtained from hospital archives, including all labs; radiology, echo, and ECG reports; ICD9 codes; discharge summaries; provider order entry data for pharmacy; microbiology reports; transfers and mortality in hospital;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34D0C9-DF9F-478B-B289-B7787313CE4E}" type="slidenum">
              <a:rPr lang="en-US">
                <a:solidFill>
                  <a:prstClr val="black"/>
                </a:solidFill>
              </a:rPr>
              <a:pPr/>
              <a:t>24</a:t>
            </a:fld>
            <a:endParaRPr lang="en-US">
              <a:solidFill>
                <a:prstClr val="black"/>
              </a:solidFill>
            </a:endParaRPr>
          </a:p>
        </p:txBody>
      </p:sp>
      <p:sp>
        <p:nvSpPr>
          <p:cNvPr id="137218" name="Rectangle 2"/>
          <p:cNvSpPr>
            <a:spLocks noGrp="1" noRot="1" noChangeAspect="1" noChangeArrowheads="1" noTextEdit="1"/>
          </p:cNvSpPr>
          <p:nvPr>
            <p:ph type="sldImg"/>
          </p:nvPr>
        </p:nvSpPr>
        <p:spPr>
          <a:xfrm>
            <a:off x="381000" y="685800"/>
            <a:ext cx="6096000" cy="3429000"/>
          </a:xfrm>
          <a:ln/>
        </p:spPr>
      </p:sp>
      <p:sp>
        <p:nvSpPr>
          <p:cNvPr id="137219" name="Rectangle 3"/>
          <p:cNvSpPr>
            <a:spLocks noGrp="1" noChangeArrowheads="1"/>
          </p:cNvSpPr>
          <p:nvPr>
            <p:ph type="body" idx="1"/>
          </p:nvPr>
        </p:nvSpPr>
        <p:spPr/>
        <p:txBody>
          <a:bodyPr/>
          <a:lstStyle/>
          <a:p>
            <a:r>
              <a:rPr lang="en-US" dirty="0"/>
              <a:t>The free text elements are in red.</a:t>
            </a:r>
          </a:p>
          <a:p>
            <a:r>
              <a:rPr lang="en-US" dirty="0"/>
              <a:t>Alanine transaminase (ALT) , Aspartate transaminase (AST) are LFTs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06288B-2A20-4785-A7D4-E65B935C6E82}" type="slidenum">
              <a:rPr lang="en-US">
                <a:solidFill>
                  <a:prstClr val="black"/>
                </a:solidFill>
              </a:rPr>
              <a:pPr/>
              <a:t>25</a:t>
            </a:fld>
            <a:endParaRPr lang="en-US">
              <a:solidFill>
                <a:prstClr val="black"/>
              </a:solidFill>
            </a:endParaRPr>
          </a:p>
        </p:txBody>
      </p:sp>
      <p:sp>
        <p:nvSpPr>
          <p:cNvPr id="139266" name="Rectangle 2"/>
          <p:cNvSpPr>
            <a:spLocks noGrp="1" noRot="1" noChangeAspect="1" noChangeArrowheads="1" noTextEdit="1"/>
          </p:cNvSpPr>
          <p:nvPr>
            <p:ph type="sldImg"/>
          </p:nvPr>
        </p:nvSpPr>
        <p:spPr>
          <a:xfrm>
            <a:off x="381000" y="685800"/>
            <a:ext cx="6096000" cy="3429000"/>
          </a:xfrm>
          <a:ln/>
        </p:spPr>
      </p:sp>
      <p:sp>
        <p:nvSpPr>
          <p:cNvPr id="139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78F889-9827-41EE-BA97-B705679ABAB3}" type="slidenum">
              <a:rPr lang="en-US">
                <a:solidFill>
                  <a:prstClr val="black"/>
                </a:solidFill>
              </a:rPr>
              <a:pPr/>
              <a:t>26</a:t>
            </a:fld>
            <a:endParaRPr lang="en-US">
              <a:solidFill>
                <a:prstClr val="black"/>
              </a:solidFill>
            </a:endParaRPr>
          </a:p>
        </p:txBody>
      </p:sp>
      <p:sp>
        <p:nvSpPr>
          <p:cNvPr id="157698" name="Rectangle 2"/>
          <p:cNvSpPr>
            <a:spLocks noGrp="1" noRot="1" noChangeAspect="1" noChangeArrowheads="1" noTextEdit="1"/>
          </p:cNvSpPr>
          <p:nvPr>
            <p:ph type="sldImg"/>
          </p:nvPr>
        </p:nvSpPr>
        <p:spPr>
          <a:xfrm>
            <a:off x="381000" y="685800"/>
            <a:ext cx="6096000" cy="3429000"/>
          </a:xfrm>
          <a:ln/>
        </p:spPr>
      </p:sp>
      <p:sp>
        <p:nvSpPr>
          <p:cNvPr id="157699" name="Rectangle 3"/>
          <p:cNvSpPr>
            <a:spLocks noGrp="1" noChangeArrowheads="1"/>
          </p:cNvSpPr>
          <p:nvPr>
            <p:ph type="body" idx="1"/>
          </p:nvPr>
        </p:nvSpPr>
        <p:spPr/>
        <p:txBody>
          <a:bodyPr/>
          <a:lstStyle/>
          <a:p>
            <a:r>
              <a:rPr lang="en-US"/>
              <a:t>Notes scanned word-by-word. Matching against dictionary-based look-ups and regular expressions for numeric patterns.</a:t>
            </a:r>
          </a:p>
          <a:p>
            <a:r>
              <a:rPr lang="en-US"/>
              <a:t>Names- 1)lexical matching with </a:t>
            </a:r>
            <a:r>
              <a:rPr lang="en-US" b="1"/>
              <a:t>known</a:t>
            </a:r>
            <a:r>
              <a:rPr lang="en-US"/>
              <a:t> PHI tables for patient and doctor names; 2) lexical matching with name collections. Here “unambiguous” means name not on  UMLS (Unified Medical Language System) list or common word list. If ambiguous, use heurisitcs for patterns. 3) context check used around words such as Mr., Dr., son, etc. 4) Name instances maintained for each record, and repeat scan used to catch names that escaped detection the first time through.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A3AD13-3362-4209-9EE1-32007DBEBBB5}" type="slidenum">
              <a:rPr lang="en-US">
                <a:solidFill>
                  <a:prstClr val="black"/>
                </a:solidFill>
              </a:rPr>
              <a:pPr/>
              <a:t>27</a:t>
            </a:fld>
            <a:endParaRPr lang="en-US">
              <a:solidFill>
                <a:prstClr val="black"/>
              </a:solidFill>
            </a:endParaRPr>
          </a:p>
        </p:txBody>
      </p:sp>
      <p:sp>
        <p:nvSpPr>
          <p:cNvPr id="252930" name="Rectangle 2"/>
          <p:cNvSpPr>
            <a:spLocks noGrp="1" noRot="1" noChangeAspect="1" noChangeArrowheads="1" noTextEdit="1"/>
          </p:cNvSpPr>
          <p:nvPr>
            <p:ph type="sldImg"/>
          </p:nvPr>
        </p:nvSpPr>
        <p:spPr>
          <a:xfrm>
            <a:off x="381000" y="685800"/>
            <a:ext cx="6096000" cy="3429000"/>
          </a:xfrm>
          <a:ln/>
        </p:spPr>
      </p:sp>
      <p:sp>
        <p:nvSpPr>
          <p:cNvPr id="252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7FC9A8-ECE3-4795-A116-D37EAA0F5895}" type="slidenum">
              <a:rPr lang="en-US">
                <a:solidFill>
                  <a:prstClr val="black"/>
                </a:solidFill>
              </a:rPr>
              <a:pPr/>
              <a:t>28</a:t>
            </a:fld>
            <a:endParaRPr lang="en-US">
              <a:solidFill>
                <a:prstClr val="black"/>
              </a:solidFill>
            </a:endParaRPr>
          </a:p>
        </p:txBody>
      </p:sp>
      <p:sp>
        <p:nvSpPr>
          <p:cNvPr id="141314" name="Rectangle 2"/>
          <p:cNvSpPr>
            <a:spLocks noGrp="1" noRot="1" noChangeAspect="1" noChangeArrowheads="1" noTextEdit="1"/>
          </p:cNvSpPr>
          <p:nvPr>
            <p:ph type="sldImg"/>
          </p:nvPr>
        </p:nvSpPr>
        <p:spPr>
          <a:xfrm>
            <a:off x="381000" y="685800"/>
            <a:ext cx="6096000" cy="3429000"/>
          </a:xfrm>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6"/>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996C77C-9FC6-4C2C-B1AF-F08E4BA9B1A3}" type="slidenum">
              <a:rPr lang="en-US" smtClean="0">
                <a:solidFill>
                  <a:srgbClr val="000000"/>
                </a:solidFill>
              </a:rPr>
              <a:pPr defTabSz="912813" fontAlgn="base">
                <a:spcBef>
                  <a:spcPct val="0"/>
                </a:spcBef>
                <a:spcAft>
                  <a:spcPct val="0"/>
                </a:spcAft>
                <a:defRPr/>
              </a:pPr>
              <a:t>4</a:t>
            </a:fld>
            <a:endParaRPr lang="en-US" smtClean="0">
              <a:solidFill>
                <a:srgbClr val="000000"/>
              </a:solidFill>
            </a:endParaRPr>
          </a:p>
        </p:txBody>
      </p:sp>
      <p:sp>
        <p:nvSpPr>
          <p:cNvPr id="74755" name="Rectangle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smtClean="0">
                <a:solidFill>
                  <a:srgbClr val="000000"/>
                </a:solidFill>
                <a:latin typeface="Arial" charset="0"/>
              </a:rPr>
              <a:t>PhysioNet was founded in 1999 under the auspices of the National Center for Research Resources (NCRR) of the NIH, as part of their P41 Biotechnology program. Beginning in 2007, PhysioNet has been jointly funded by the National Institute of Biomedical Imaging and Bioengineering (NIBIB) and the National Institute of General Medical Sciences (NIGMS). PhysioNet’s primary investigators and staff are at Boston’s Beth Israel Deaconess Medical Center/Harvard Medical School and at the Massachusetts Institute of Technology (MIT).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15ED81-C473-4F8C-A819-43609DE52B9C}" type="slidenum">
              <a:rPr lang="en-US">
                <a:solidFill>
                  <a:prstClr val="black"/>
                </a:solidFill>
              </a:rPr>
              <a:pPr/>
              <a:t>29</a:t>
            </a:fld>
            <a:endParaRPr lang="en-US">
              <a:solidFill>
                <a:prstClr val="black"/>
              </a:solidFill>
            </a:endParaRPr>
          </a:p>
        </p:txBody>
      </p:sp>
      <p:sp>
        <p:nvSpPr>
          <p:cNvPr id="167938" name="Rectangle 2"/>
          <p:cNvSpPr>
            <a:spLocks noGrp="1" noRot="1" noChangeAspect="1" noChangeArrowheads="1" noTextEdit="1"/>
          </p:cNvSpPr>
          <p:nvPr>
            <p:ph type="sldImg"/>
          </p:nvPr>
        </p:nvSpPr>
        <p:spPr>
          <a:xfrm>
            <a:off x="381000" y="685800"/>
            <a:ext cx="6096000" cy="3429000"/>
          </a:xfrm>
          <a:ln/>
        </p:spPr>
      </p:sp>
      <p:sp>
        <p:nvSpPr>
          <p:cNvPr id="167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AF52FF38-137E-46BB-8268-B79FED51DD30}" type="slidenum">
              <a:rPr lang="en-US" smtClean="0">
                <a:solidFill>
                  <a:srgbClr val="000000"/>
                </a:solidFill>
              </a:rPr>
              <a:pPr defTabSz="912813" fontAlgn="base">
                <a:spcBef>
                  <a:spcPct val="0"/>
                </a:spcBef>
                <a:spcAft>
                  <a:spcPct val="0"/>
                </a:spcAft>
                <a:defRPr/>
              </a:pPr>
              <a:t>5</a:t>
            </a:fld>
            <a:endParaRPr lang="en-US" smtClean="0">
              <a:solidFill>
                <a:srgbClr val="000000"/>
              </a:solidFill>
            </a:endParaRPr>
          </a:p>
        </p:txBody>
      </p:sp>
      <p:sp>
        <p:nvSpPr>
          <p:cNvPr id="75779" name="Rectangle 1"/>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80" name="Rectangle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lnSpc>
                <a:spcPct val="95000"/>
              </a:lnSpc>
              <a:spcBef>
                <a:spcPct val="0"/>
              </a:spcBef>
            </a:pPr>
            <a:r>
              <a:rPr lang="en-US" sz="1600" smtClean="0">
                <a:solidFill>
                  <a:srgbClr val="000000"/>
                </a:solidFill>
                <a:latin typeface="Arial" charset="0"/>
              </a:rPr>
              <a:t>This slide show introduces PhysioNet, a resource for researchers who study physiologic signals and time series, with attention to PhysioNet's significance to the NIH and its mission. We hope it will help those who need or wish to understand what PhysioNet is. These slides may be revised from time to time, but the most recent version can always be found at </a:t>
            </a:r>
            <a:r>
              <a:rPr lang="en-US" sz="1600" u="sng" smtClean="0">
                <a:solidFill>
                  <a:srgbClr val="0000FF"/>
                </a:solidFill>
                <a:latin typeface="Arial" charset="0"/>
                <a:hlinkClick r:id="rId3"/>
              </a:rPr>
              <a:t>http://physionet.org/NIH/</a:t>
            </a:r>
            <a:r>
              <a:rPr lang="en-US" sz="1600" smtClean="0">
                <a:solidFill>
                  <a:srgbClr val="000000"/>
                </a:solidFill>
                <a:latin typeface="Arial" charset="0"/>
              </a:rPr>
              <a:t>.</a:t>
            </a:r>
            <a:endParaRPr lang="en-US" smtClean="0"/>
          </a:p>
          <a:p>
            <a:pPr eaLnBrk="1" hangingPunct="1">
              <a:lnSpc>
                <a:spcPct val="95000"/>
              </a:lnSpc>
              <a:spcBef>
                <a:spcPct val="0"/>
              </a:spcBef>
            </a:pPr>
            <a:endParaRPr lang="en-US" sz="1600" smtClean="0">
              <a:solidFill>
                <a:srgbClr val="000000"/>
              </a:solidFill>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1C21F312-9E7E-9946-8B92-AD644FC5E49D}" type="slidenum">
              <a:rPr lang="en-GB"/>
              <a:pPr/>
              <a:t>6</a:t>
            </a:fld>
            <a:endParaRPr lang="en-GB"/>
          </a:p>
        </p:txBody>
      </p:sp>
      <p:sp>
        <p:nvSpPr>
          <p:cNvPr id="40961" name="Text Box 1"/>
          <p:cNvSpPr txBox="1">
            <a:spLocks noChangeArrowheads="1"/>
          </p:cNvSpPr>
          <p:nvPr/>
        </p:nvSpPr>
        <p:spPr bwMode="auto">
          <a:xfrm>
            <a:off x="934291" y="694171"/>
            <a:ext cx="4989419"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62" name="Text Box 2"/>
          <p:cNvSpPr txBox="1">
            <a:spLocks noGrp="1" noChangeArrowheads="1"/>
          </p:cNvSpPr>
          <p:nvPr>
            <p:ph type="body"/>
          </p:nvPr>
        </p:nvSpPr>
        <p:spPr bwMode="auto">
          <a:xfrm>
            <a:off x="686360" y="4342535"/>
            <a:ext cx="5486681" cy="401204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In all, PhysioBank's collections contained over 7000 recordings (about 220 GB of digitized signals and time series) as of January 2008.  Individual recordings range in length from minutes to weeks, and contain from one to thirty simultaneous signals.</a:t>
            </a:r>
          </a:p>
          <a:p>
            <a:pPr eaLnBrk="1">
              <a:lnSpc>
                <a:spcPct val="81000"/>
              </a:lnSpc>
              <a:spcBef>
                <a:spcPct val="0"/>
              </a:spcBef>
            </a:pPr>
            <a:endParaRPr lang="en-GB" sz="1800">
              <a:latin typeface="Arial"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EE8730A1-B9F3-9743-8910-1E0494A9D53D}" type="slidenum">
              <a:rPr lang="en-GB"/>
              <a:pPr/>
              <a:t>7</a:t>
            </a:fld>
            <a:endParaRPr lang="en-GB"/>
          </a:p>
        </p:txBody>
      </p:sp>
      <p:sp>
        <p:nvSpPr>
          <p:cNvPr id="43009" name="Text Box 1"/>
          <p:cNvSpPr txBox="1">
            <a:spLocks noChangeArrowheads="1"/>
          </p:cNvSpPr>
          <p:nvPr/>
        </p:nvSpPr>
        <p:spPr bwMode="auto">
          <a:xfrm>
            <a:off x="935692" y="694171"/>
            <a:ext cx="4985217" cy="342755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3010" name="Text Box 2"/>
          <p:cNvSpPr txBox="1">
            <a:spLocks noGrp="1" noChangeArrowheads="1"/>
          </p:cNvSpPr>
          <p:nvPr>
            <p:ph type="body"/>
          </p:nvPr>
        </p:nvSpPr>
        <p:spPr bwMode="auto">
          <a:xfrm>
            <a:off x="686361" y="4342534"/>
            <a:ext cx="5485279" cy="422419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Your contributions are welcome and appreciated!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AE27F1F6-BFFA-A646-9D14-A4D22D814E0D}" type="slidenum">
              <a:rPr lang="en-GB"/>
              <a:pPr/>
              <a:t>8</a:t>
            </a:fld>
            <a:endParaRPr lang="en-GB"/>
          </a:p>
        </p:txBody>
      </p:sp>
      <p:sp>
        <p:nvSpPr>
          <p:cNvPr id="44033" name="Text Box 1"/>
          <p:cNvSpPr txBox="1">
            <a:spLocks noChangeArrowheads="1"/>
          </p:cNvSpPr>
          <p:nvPr/>
        </p:nvSpPr>
        <p:spPr bwMode="auto">
          <a:xfrm>
            <a:off x="934291" y="694171"/>
            <a:ext cx="4989419"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4034" name="Text Box 2"/>
          <p:cNvSpPr txBox="1">
            <a:spLocks noGrp="1" noChangeArrowheads="1"/>
          </p:cNvSpPr>
          <p:nvPr>
            <p:ph type="body"/>
          </p:nvPr>
        </p:nvSpPr>
        <p:spPr bwMode="auto">
          <a:xfrm>
            <a:off x="686360" y="4342535"/>
            <a:ext cx="5486681"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600">
                <a:latin typeface="Arial" charset="0"/>
                <a:cs typeface="Arial" charset="0"/>
              </a:rPr>
              <a:t>This is one of over 1500 such 24-hour RR interval time series in the CAST RR Interval Sub-Study Database, which was contributed to PhysioNet in 2004.  CAST (the Cardiac Arrhythmia Suppression Trial) was a landmark NHLBI-sponsored multi-center study of the late 1980s.  Although considerable effort was invested by the CAST study group in manually correcting beat detection errors, it is certain that some remain;  since the CAST investigators did not preserve the digitized ECG signals that they analyzed, it is not only impossible to locate these errors (or to validate specific intervals as correct), but it is also impossible to study other features of the ECG, such as QT intervals, ST levels, T-wave alternans, or atrial activity.  This database is a unique and valuable resource despite its lack of raw signals.  An important part of PhysioNet's mission is to encourage and enable preservation of raw data to permit their reuse in ways that may have been unanticipated when they were collected.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A41BABD5-9E17-BE41-BFB5-416A8BE936C5}" type="slidenum">
              <a:rPr lang="en-GB"/>
              <a:pPr/>
              <a:t>9</a:t>
            </a:fld>
            <a:endParaRPr lang="en-GB"/>
          </a:p>
        </p:txBody>
      </p:sp>
      <p:sp>
        <p:nvSpPr>
          <p:cNvPr id="47105" name="Text Box 1"/>
          <p:cNvSpPr txBox="1">
            <a:spLocks noChangeArrowheads="1"/>
          </p:cNvSpPr>
          <p:nvPr/>
        </p:nvSpPr>
        <p:spPr bwMode="auto">
          <a:xfrm>
            <a:off x="935692" y="694171"/>
            <a:ext cx="4985217" cy="342755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7106" name="Text Box 2"/>
          <p:cNvSpPr txBox="1">
            <a:spLocks noGrp="1" noChangeArrowheads="1"/>
          </p:cNvSpPr>
          <p:nvPr>
            <p:ph type="body"/>
          </p:nvPr>
        </p:nvSpPr>
        <p:spPr bwMode="auto">
          <a:xfrm>
            <a:off x="686361" y="4342535"/>
            <a:ext cx="5485279"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PhysioBank provides open access data for students and investigators at all levels for exploration, hypothesis generation and testing, and discovery.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6012D6E0-7FBA-8E43-B0CE-56860166CCD8}" type="slidenum">
              <a:rPr lang="en-GB"/>
              <a:pPr/>
              <a:t>10</a:t>
            </a:fld>
            <a:endParaRPr lang="en-GB"/>
          </a:p>
        </p:txBody>
      </p:sp>
      <p:sp>
        <p:nvSpPr>
          <p:cNvPr id="48129" name="Text Box 1"/>
          <p:cNvSpPr txBox="1">
            <a:spLocks noChangeArrowheads="1"/>
          </p:cNvSpPr>
          <p:nvPr/>
        </p:nvSpPr>
        <p:spPr bwMode="auto">
          <a:xfrm>
            <a:off x="935692" y="694171"/>
            <a:ext cx="4985217" cy="342755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8130" name="Text Box 2"/>
          <p:cNvSpPr txBox="1">
            <a:spLocks noGrp="1" noChangeArrowheads="1"/>
          </p:cNvSpPr>
          <p:nvPr>
            <p:ph type="body"/>
          </p:nvPr>
        </p:nvSpPr>
        <p:spPr bwMode="auto">
          <a:xfrm>
            <a:off x="686361" y="4342535"/>
            <a:ext cx="5485279"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PhysioToolkit is the open-source software component of the Resource.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5"/>
          <p:cNvSpPr>
            <a:spLocks noGrp="1" noChangeArrowheads="1"/>
          </p:cNvSpPr>
          <p:nvPr>
            <p:ph type="hdr"/>
          </p:nvPr>
        </p:nvSpPr>
        <p:spPr>
          <a:ln/>
        </p:spPr>
        <p:txBody>
          <a:bodyPr/>
          <a:lstStyle/>
          <a:p>
            <a:r>
              <a:rPr lang="en-GB"/>
              <a:t>PhysioNet Introduction</a:t>
            </a:r>
          </a:p>
        </p:txBody>
      </p:sp>
      <p:sp>
        <p:nvSpPr>
          <p:cNvPr id="7" name="Rectangle 8"/>
          <p:cNvSpPr>
            <a:spLocks noGrp="1" noChangeArrowheads="1"/>
          </p:cNvSpPr>
          <p:nvPr>
            <p:ph type="sldNum"/>
          </p:nvPr>
        </p:nvSpPr>
        <p:spPr>
          <a:ln/>
        </p:spPr>
        <p:txBody>
          <a:bodyPr/>
          <a:lstStyle/>
          <a:p>
            <a:fld id="{1FBCB49B-E830-1B49-9019-A4CB062A0AB4}" type="slidenum">
              <a:rPr lang="en-GB"/>
              <a:pPr/>
              <a:t>11</a:t>
            </a:fld>
            <a:endParaRPr lang="en-GB"/>
          </a:p>
        </p:txBody>
      </p:sp>
      <p:sp>
        <p:nvSpPr>
          <p:cNvPr id="50177" name="Text Box 1"/>
          <p:cNvSpPr txBox="1">
            <a:spLocks noChangeArrowheads="1"/>
          </p:cNvSpPr>
          <p:nvPr/>
        </p:nvSpPr>
        <p:spPr bwMode="auto">
          <a:xfrm>
            <a:off x="935692" y="694171"/>
            <a:ext cx="4985217" cy="3427556"/>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50178" name="Text Box 2"/>
          <p:cNvSpPr txBox="1">
            <a:spLocks noGrp="1" noChangeArrowheads="1"/>
          </p:cNvSpPr>
          <p:nvPr>
            <p:ph type="body"/>
          </p:nvPr>
        </p:nvSpPr>
        <p:spPr bwMode="auto">
          <a:xfrm>
            <a:off x="686361" y="4342535"/>
            <a:ext cx="5485279" cy="411451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lnSpc>
                <a:spcPct val="87000"/>
              </a:lnSpc>
              <a:spcBef>
                <a:spcPts val="404"/>
              </a:spcBef>
            </a:pPr>
            <a:r>
              <a:rPr lang="en-GB" sz="1800">
                <a:latin typeface="Arial" charset="0"/>
                <a:cs typeface="Arial" charset="0"/>
              </a:rPr>
              <a:t>Again, your contributions are appreciated.</a:t>
            </a:r>
          </a:p>
          <a:p>
            <a:pPr>
              <a:lnSpc>
                <a:spcPct val="87000"/>
              </a:lnSpc>
              <a:spcBef>
                <a:spcPts val="404"/>
              </a:spcBef>
            </a:pPr>
            <a:endParaRPr lang="en-GB" sz="1800">
              <a:latin typeface="Arial" charset="0"/>
              <a:cs typeface="Arial" charset="0"/>
            </a:endParaRPr>
          </a:p>
          <a:p>
            <a:pPr>
              <a:lnSpc>
                <a:spcPct val="87000"/>
              </a:lnSpc>
              <a:spcBef>
                <a:spcPts val="404"/>
              </a:spcBef>
            </a:pPr>
            <a:r>
              <a:rPr lang="en-GB" sz="1800">
                <a:latin typeface="Arial" charset="0"/>
                <a:cs typeface="Arial" charset="0"/>
              </a:rPr>
              <a:t>The strength of the open-source model of software development is that any motivated reader can learn how any open-source software component works, at any desired level of detail – and, armed with that understanding, can improve it, modify it to suit another application, or use it as a model to create something entirely new and unanticipated by the original author.</a:t>
            </a:r>
          </a:p>
          <a:p>
            <a:pPr>
              <a:lnSpc>
                <a:spcPct val="87000"/>
              </a:lnSpc>
              <a:spcBef>
                <a:spcPts val="404"/>
              </a:spcBef>
            </a:pPr>
            <a:endParaRPr lang="en-GB" sz="1800">
              <a:latin typeface="Arial" charset="0"/>
              <a:cs typeface="Arial" charset="0"/>
            </a:endParaRPr>
          </a:p>
          <a:p>
            <a:pPr>
              <a:lnSpc>
                <a:spcPct val="87000"/>
              </a:lnSpc>
              <a:spcBef>
                <a:spcPts val="404"/>
              </a:spcBef>
            </a:pPr>
            <a:r>
              <a:rPr lang="en-GB" sz="1800">
                <a:latin typeface="Arial" charset="0"/>
                <a:cs typeface="Arial" charset="0"/>
              </a:rPr>
              <a:t>Take what is already provided in PhysioToolkit and make it better, or make something new, and share it with the PhysioNet community.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fr-FR"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12"/>
          </p:nvPr>
        </p:nvSpPr>
        <p:spPr/>
        <p:txBody>
          <a:bodyPr/>
          <a:lstStyle/>
          <a:p>
            <a:fld id="{F765EAFE-EDF2-4152-B91F-0C3135BB6E37}"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12"/>
          </p:nvPr>
        </p:nvSpPr>
        <p:spPr/>
        <p:txBody>
          <a:bodyPr/>
          <a:lstStyle/>
          <a:p>
            <a:fld id="{166CAF21-2C3A-404B-93C4-917E4B36EAFB}"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fr-FR"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12"/>
          </p:nvPr>
        </p:nvSpPr>
        <p:spPr/>
        <p:txBody>
          <a:bodyPr/>
          <a:lstStyle/>
          <a:p>
            <a:fld id="{ABD2CC3E-E628-44E9-8AAB-F0AD7D1575A7}"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4688681"/>
            <a:ext cx="2133600" cy="357188"/>
          </a:xfrm>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1"/>
          </p:nvPr>
        </p:nvSpPr>
        <p:spPr>
          <a:xfrm>
            <a:off x="6553200" y="4686300"/>
            <a:ext cx="2133600" cy="357188"/>
          </a:xfrm>
        </p:spPr>
        <p:txBody>
          <a:bodyPr/>
          <a:lstStyle>
            <a:lvl1pPr>
              <a:defRPr/>
            </a:lvl1pPr>
          </a:lstStyle>
          <a:p>
            <a:fld id="{D85790B7-5C4E-42A3-84B9-48CDADC92BB9}" type="slidenum">
              <a:rPr lang="en-US">
                <a:solidFill>
                  <a:srgbClr val="FFFFFF"/>
                </a:solidFill>
              </a:rPr>
              <a:pPr/>
              <a:t>‹#›</a:t>
            </a:fld>
            <a:endParaRPr lang="en-US">
              <a:solidFill>
                <a:srgbClr val="FFFFFF"/>
              </a:solidFill>
            </a:endParaRPr>
          </a:p>
        </p:txBody>
      </p:sp>
      <p:sp>
        <p:nvSpPr>
          <p:cNvPr id="8" name="Footer Placeholder 7"/>
          <p:cNvSpPr>
            <a:spLocks noGrp="1"/>
          </p:cNvSpPr>
          <p:nvPr>
            <p:ph type="ftr" sz="quarter" idx="12"/>
          </p:nvPr>
        </p:nvSpPr>
        <p:spPr>
          <a:xfrm>
            <a:off x="3124200" y="4686300"/>
            <a:ext cx="2895600" cy="357188"/>
          </a:xfrm>
        </p:spPr>
        <p:txBody>
          <a:bodyPr/>
          <a:lstStyle>
            <a:lvl1pPr>
              <a:defRPr/>
            </a:lvl1pPr>
          </a:lstStyle>
          <a:p>
            <a:r>
              <a:rPr lang="en-US" smtClean="0">
                <a:solidFill>
                  <a:srgbClr val="FFFFFF"/>
                </a:solidFill>
              </a:rPr>
              <a:t>Paris, July 9, 2013</a:t>
            </a:r>
            <a:endParaRPr lang="en-US">
              <a:solidFill>
                <a:srgbClr val="FFFFFF"/>
              </a:solidFill>
            </a:endParaRPr>
          </a:p>
        </p:txBody>
      </p:sp>
    </p:spTree>
    <p:extLst>
      <p:ext uri="{BB962C8B-B14F-4D97-AF65-F5344CB8AC3E}">
        <p14:creationId xmlns:p14="http://schemas.microsoft.com/office/powerpoint/2010/main" val="40409154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0"/>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57200" y="2953942"/>
            <a:ext cx="8229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4688681"/>
            <a:ext cx="2133600" cy="357188"/>
          </a:xfrm>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1"/>
          </p:nvPr>
        </p:nvSpPr>
        <p:spPr>
          <a:xfrm>
            <a:off x="6553200" y="4686300"/>
            <a:ext cx="2133600" cy="357188"/>
          </a:xfrm>
        </p:spPr>
        <p:txBody>
          <a:bodyPr/>
          <a:lstStyle>
            <a:lvl1pPr>
              <a:defRPr/>
            </a:lvl1pPr>
          </a:lstStyle>
          <a:p>
            <a:fld id="{C2A7C412-9E17-413B-AAAF-9CDDA337EB00}" type="slidenum">
              <a:rPr lang="en-US">
                <a:solidFill>
                  <a:srgbClr val="FFFFFF"/>
                </a:solidFill>
              </a:rPr>
              <a:pPr/>
              <a:t>‹#›</a:t>
            </a:fld>
            <a:endParaRPr lang="en-US">
              <a:solidFill>
                <a:srgbClr val="FFFFFF"/>
              </a:solidFill>
            </a:endParaRPr>
          </a:p>
        </p:txBody>
      </p:sp>
      <p:sp>
        <p:nvSpPr>
          <p:cNvPr id="8" name="Footer Placeholder 7"/>
          <p:cNvSpPr>
            <a:spLocks noGrp="1"/>
          </p:cNvSpPr>
          <p:nvPr>
            <p:ph type="ftr" sz="quarter" idx="12"/>
          </p:nvPr>
        </p:nvSpPr>
        <p:spPr>
          <a:xfrm>
            <a:off x="3124200" y="4686300"/>
            <a:ext cx="2895600" cy="357188"/>
          </a:xfrm>
        </p:spPr>
        <p:txBody>
          <a:bodyPr/>
          <a:lstStyle>
            <a:lvl1pPr>
              <a:defRPr/>
            </a:lvl1pPr>
          </a:lstStyle>
          <a:p>
            <a:r>
              <a:rPr lang="en-US" smtClean="0">
                <a:solidFill>
                  <a:srgbClr val="FFFFFF"/>
                </a:solidFill>
              </a:rPr>
              <a:t>Paris, July 9, 2013</a:t>
            </a:r>
            <a:endParaRPr lang="en-US">
              <a:solidFill>
                <a:srgbClr val="FFFFFF"/>
              </a:solidFill>
            </a:endParaRPr>
          </a:p>
        </p:txBody>
      </p:sp>
    </p:spTree>
    <p:extLst>
      <p:ext uri="{BB962C8B-B14F-4D97-AF65-F5344CB8AC3E}">
        <p14:creationId xmlns:p14="http://schemas.microsoft.com/office/powerpoint/2010/main" val="2839973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idx="1"/>
          </p:nvPr>
        </p:nvSpPr>
        <p:spPr/>
        <p:txBody>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12"/>
          </p:nvPr>
        </p:nvSpPr>
        <p:spPr/>
        <p:txBody>
          <a:bodyPr/>
          <a:lstStyle/>
          <a:p>
            <a:fld id="{5E201760-5528-4B5C-9222-5E3E25249E77}"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fr-FR"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Click to edit Master text styles</a:t>
            </a:r>
          </a:p>
        </p:txBody>
      </p:sp>
      <p:sp>
        <p:nvSpPr>
          <p:cNvPr id="4" name="Date Placeholder 3"/>
          <p:cNvSpPr>
            <a:spLocks noGrp="1"/>
          </p:cNvSpPr>
          <p:nvPr>
            <p:ph type="dt" sz="half" idx="10"/>
          </p:nvPr>
        </p:nvSpPr>
        <p:spPr/>
        <p:txBody>
          <a:bodyPr/>
          <a:lstStyle/>
          <a:p>
            <a:endParaRPr lang="en-US">
              <a:solidFill>
                <a:srgbClr val="FFFFFF"/>
              </a:solidFill>
            </a:endParaRPr>
          </a:p>
        </p:txBody>
      </p:sp>
      <p:sp>
        <p:nvSpPr>
          <p:cNvPr id="5" name="Footer Placeholder 4"/>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12"/>
          </p:nvPr>
        </p:nvSpPr>
        <p:spPr/>
        <p:txBody>
          <a:bodyPr/>
          <a:lstStyle/>
          <a:p>
            <a:fld id="{18505024-6EE1-40B0-9273-3B706997352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7" name="Slide Number Placeholder 6"/>
          <p:cNvSpPr>
            <a:spLocks noGrp="1"/>
          </p:cNvSpPr>
          <p:nvPr>
            <p:ph type="sldNum" sz="quarter" idx="12"/>
          </p:nvPr>
        </p:nvSpPr>
        <p:spPr/>
        <p:txBody>
          <a:bodyPr/>
          <a:lstStyle/>
          <a:p>
            <a:fld id="{F3827A9E-BBEC-4BCB-839F-4727AD359EFD}"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7" name="Date Placeholder 6"/>
          <p:cNvSpPr>
            <a:spLocks noGrp="1"/>
          </p:cNvSpPr>
          <p:nvPr>
            <p:ph type="dt" sz="half" idx="10"/>
          </p:nvPr>
        </p:nvSpPr>
        <p:spPr/>
        <p:txBody>
          <a:bodyPr/>
          <a:lstStyle/>
          <a:p>
            <a:endParaRPr lang="en-US">
              <a:solidFill>
                <a:srgbClr val="FFFFFF"/>
              </a:solidFill>
            </a:endParaRPr>
          </a:p>
        </p:txBody>
      </p:sp>
      <p:sp>
        <p:nvSpPr>
          <p:cNvPr id="8" name="Footer Placeholder 7"/>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9" name="Slide Number Placeholder 8"/>
          <p:cNvSpPr>
            <a:spLocks noGrp="1"/>
          </p:cNvSpPr>
          <p:nvPr>
            <p:ph type="sldNum" sz="quarter" idx="12"/>
          </p:nvPr>
        </p:nvSpPr>
        <p:spPr/>
        <p:txBody>
          <a:bodyPr/>
          <a:lstStyle/>
          <a:p>
            <a:fld id="{729DBADB-59BF-4D0F-802E-513F48C0F0A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FFFFFF"/>
              </a:solidFill>
            </a:endParaRPr>
          </a:p>
        </p:txBody>
      </p:sp>
      <p:sp>
        <p:nvSpPr>
          <p:cNvPr id="4" name="Footer Placeholder 3"/>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5" name="Slide Number Placeholder 4"/>
          <p:cNvSpPr>
            <a:spLocks noGrp="1"/>
          </p:cNvSpPr>
          <p:nvPr>
            <p:ph type="sldNum" sz="quarter" idx="12"/>
          </p:nvPr>
        </p:nvSpPr>
        <p:spPr/>
        <p:txBody>
          <a:bodyPr/>
          <a:lstStyle/>
          <a:p>
            <a:fld id="{FC25BF72-E3DB-468B-B6F6-72A64D0B4AB4}"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FFFFFF"/>
              </a:solidFill>
            </a:endParaRPr>
          </a:p>
        </p:txBody>
      </p:sp>
      <p:sp>
        <p:nvSpPr>
          <p:cNvPr id="3" name="Footer Placeholder 2"/>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4" name="Slide Number Placeholder 3"/>
          <p:cNvSpPr>
            <a:spLocks noGrp="1"/>
          </p:cNvSpPr>
          <p:nvPr>
            <p:ph type="sldNum" sz="quarter" idx="12"/>
          </p:nvPr>
        </p:nvSpPr>
        <p:spPr/>
        <p:txBody>
          <a:bodyPr/>
          <a:lstStyle/>
          <a:p>
            <a:fld id="{F35A63A7-1F06-4E68-9A3F-D9FE491D7331}"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fr-FR"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7" name="Slide Number Placeholder 6"/>
          <p:cNvSpPr>
            <a:spLocks noGrp="1"/>
          </p:cNvSpPr>
          <p:nvPr>
            <p:ph type="sldNum" sz="quarter" idx="12"/>
          </p:nvPr>
        </p:nvSpPr>
        <p:spPr/>
        <p:txBody>
          <a:bodyPr/>
          <a:lstStyle/>
          <a:p>
            <a:fld id="{8E46392C-28C4-4099-8BE6-BABAD8D870B9}"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fr-FR"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Drag picture to placeholder or click icon to add</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Click to edit Master text styles</a:t>
            </a:r>
          </a:p>
        </p:txBody>
      </p:sp>
      <p:sp>
        <p:nvSpPr>
          <p:cNvPr id="5" name="Date Placeholder 4"/>
          <p:cNvSpPr>
            <a:spLocks noGrp="1"/>
          </p:cNvSpPr>
          <p:nvPr>
            <p:ph type="dt" sz="half" idx="10"/>
          </p:nvPr>
        </p:nvSpPr>
        <p:spPr/>
        <p:txBody>
          <a:bodyPr/>
          <a:lstStyle/>
          <a:p>
            <a:endParaRPr lang="en-US">
              <a:solidFill>
                <a:srgbClr val="FFFFFF"/>
              </a:solidFill>
            </a:endParaRPr>
          </a:p>
        </p:txBody>
      </p:sp>
      <p:sp>
        <p:nvSpPr>
          <p:cNvPr id="6" name="Footer Placeholder 5"/>
          <p:cNvSpPr>
            <a:spLocks noGrp="1"/>
          </p:cNvSpPr>
          <p:nvPr>
            <p:ph type="ftr" sz="quarter" idx="11"/>
          </p:nvPr>
        </p:nvSpPr>
        <p:spPr/>
        <p:txBody>
          <a:bodyPr/>
          <a:lstStyle/>
          <a:p>
            <a:r>
              <a:rPr lang="en-US" smtClean="0">
                <a:solidFill>
                  <a:srgbClr val="FFFFFF"/>
                </a:solidFill>
              </a:rPr>
              <a:t>Paris, July 9, 2013</a:t>
            </a:r>
            <a:endParaRPr lang="en-US">
              <a:solidFill>
                <a:srgbClr val="FFFFFF"/>
              </a:solidFill>
            </a:endParaRPr>
          </a:p>
        </p:txBody>
      </p:sp>
      <p:sp>
        <p:nvSpPr>
          <p:cNvPr id="7" name="Slide Number Placeholder 6"/>
          <p:cNvSpPr>
            <a:spLocks noGrp="1"/>
          </p:cNvSpPr>
          <p:nvPr>
            <p:ph type="sldNum" sz="quarter" idx="12"/>
          </p:nvPr>
        </p:nvSpPr>
        <p:spPr/>
        <p:txBody>
          <a:bodyPr/>
          <a:lstStyle/>
          <a:p>
            <a:fld id="{63A9C116-56B1-4E10-B0BA-04F26213291A}"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fr-FR"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endParaRPr lang="en-US">
              <a:solidFill>
                <a:srgbClr val="FFFFFF"/>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pPr>
            <a:r>
              <a:rPr lang="en-US" smtClean="0">
                <a:solidFill>
                  <a:srgbClr val="FFFFFF"/>
                </a:solidFill>
              </a:rPr>
              <a:t>Paris, July 9, 2013</a:t>
            </a:r>
            <a:endParaRPr lang="en-US">
              <a:solidFill>
                <a:srgbClr val="FFFFFF"/>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23333F33-4839-47F3-BE54-7BB570FB3376}" type="slidenum">
              <a:rPr lang="en-US" smtClean="0">
                <a:solidFill>
                  <a:srgbClr val="FFFFFF"/>
                </a:solidFill>
              </a:rPr>
              <a:pPr fontAlgn="base">
                <a:spcBef>
                  <a:spcPct val="0"/>
                </a:spcBef>
                <a:spcAft>
                  <a:spcPct val="0"/>
                </a:spcAft>
              </a:pPr>
              <a:t>‹#›</a:t>
            </a:fld>
            <a:endParaRPr lang="en-US">
              <a:solidFill>
                <a:srgbClr val="FFFFFF"/>
              </a:solidFill>
            </a:endParaRPr>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hyperlink" Target="http://www.physionet.org/cgi-bin/request" TargetMode="External"/><Relationship Id="rId4" Type="http://schemas.openxmlformats.org/officeDocument/2006/relationships/hyperlink" Target="http://physionet.org/physiobank/database/mimic2db" TargetMode="External"/><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package" Target="../embeddings/Microsoft_Word_Document1.docx"/><Relationship Id="rId6" Type="http://schemas.openxmlformats.org/officeDocument/2006/relationships/image" Target="../media/image3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1314450"/>
            <a:ext cx="8229600" cy="857250"/>
          </a:xfrm>
        </p:spPr>
        <p:txBody>
          <a:bodyPr>
            <a:normAutofit fontScale="90000"/>
          </a:bodyPr>
          <a:lstStyle/>
          <a:p>
            <a:r>
              <a:rPr lang="en-US" sz="5400" dirty="0" smtClean="0"/>
              <a:t>Open ICU databases @ MIT: </a:t>
            </a:r>
            <a:r>
              <a:rPr lang="en-US" sz="5400" dirty="0" smtClean="0"/>
              <a:t>Past, Present &amp; Future</a:t>
            </a:r>
            <a:endParaRPr lang="en-US" sz="5400" dirty="0"/>
          </a:p>
        </p:txBody>
      </p:sp>
    </p:spTree>
    <p:extLst>
      <p:ext uri="{BB962C8B-B14F-4D97-AF65-F5344CB8AC3E}">
        <p14:creationId xmlns:p14="http://schemas.microsoft.com/office/powerpoint/2010/main" val="39632082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246411" y="93199"/>
            <a:ext cx="8268875" cy="528959"/>
          </a:xfrm>
          <a:ln/>
        </p:spPr>
        <p:txBody>
          <a:bodyPr>
            <a:normAutofit fontScale="90000"/>
          </a:bodyPr>
          <a:lstStyle/>
          <a:p>
            <a: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t>What is PhysioToolkit?</a:t>
            </a:r>
          </a:p>
        </p:txBody>
      </p:sp>
      <p:sp>
        <p:nvSpPr>
          <p:cNvPr id="16386" name="Rectangle 2"/>
          <p:cNvSpPr>
            <a:spLocks noGrp="1" noChangeArrowheads="1"/>
          </p:cNvSpPr>
          <p:nvPr>
            <p:ph idx="1"/>
          </p:nvPr>
        </p:nvSpPr>
        <p:spPr>
          <a:xfrm>
            <a:off x="456976" y="939533"/>
            <a:ext cx="7986626" cy="3392897"/>
          </a:xfrm>
          <a:ln/>
        </p:spPr>
        <p:txBody>
          <a:bodyPr>
            <a:normAutofit fontScale="92500"/>
          </a:bodyPr>
          <a:lstStyle/>
          <a:p>
            <a:pPr marL="633413" indent="-528638">
              <a:lnSpc>
                <a:spcPct val="72000"/>
              </a:lnSpc>
              <a:spcAft>
                <a:spcPct val="0"/>
              </a:spcAft>
              <a:buFont typeface="Wingdings" charset="0"/>
              <a:buNone/>
              <a:tabLst>
                <a:tab pos="663575" algn="l"/>
                <a:tab pos="1120775" algn="l"/>
                <a:tab pos="1577975" algn="l"/>
                <a:tab pos="2035175" algn="l"/>
                <a:tab pos="2492375" algn="l"/>
                <a:tab pos="2949575" algn="l"/>
                <a:tab pos="3406775" algn="l"/>
                <a:tab pos="3863975" algn="l"/>
                <a:tab pos="4321175" algn="l"/>
                <a:tab pos="4778375" algn="l"/>
                <a:tab pos="5235575" algn="l"/>
                <a:tab pos="5692775" algn="l"/>
                <a:tab pos="6149975" algn="l"/>
                <a:tab pos="6607175" algn="l"/>
                <a:tab pos="7064375" algn="l"/>
                <a:tab pos="7521575" algn="l"/>
                <a:tab pos="7978775" algn="l"/>
                <a:tab pos="8435975" algn="l"/>
                <a:tab pos="8893175" algn="l"/>
                <a:tab pos="9350375" algn="l"/>
              </a:tabLst>
            </a:pPr>
            <a:r>
              <a:rPr lang="en-GB" sz="2800"/>
              <a:t>Open-source software for physiologic signal processing and analysis:</a:t>
            </a:r>
          </a:p>
          <a:p>
            <a:pPr marL="633413" indent="-528638">
              <a:lnSpc>
                <a:spcPct val="83000"/>
              </a:lnSpc>
              <a:spcBef>
                <a:spcPts val="1800"/>
              </a:spcBef>
              <a:spcAft>
                <a:spcPct val="0"/>
              </a:spcAft>
              <a:buFont typeface="Wingdings" charset="0"/>
              <a:buChar char=""/>
              <a:tabLst>
                <a:tab pos="663575" algn="l"/>
                <a:tab pos="1120775" algn="l"/>
                <a:tab pos="1577975" algn="l"/>
                <a:tab pos="2035175" algn="l"/>
                <a:tab pos="2492375" algn="l"/>
                <a:tab pos="2949575" algn="l"/>
                <a:tab pos="3406775" algn="l"/>
                <a:tab pos="3863975" algn="l"/>
                <a:tab pos="4321175" algn="l"/>
                <a:tab pos="4778375" algn="l"/>
                <a:tab pos="5235575" algn="l"/>
                <a:tab pos="5692775" algn="l"/>
                <a:tab pos="6149975" algn="l"/>
                <a:tab pos="6607175" algn="l"/>
                <a:tab pos="7064375" algn="l"/>
                <a:tab pos="7521575" algn="l"/>
                <a:tab pos="7978775" algn="l"/>
                <a:tab pos="8435975" algn="l"/>
                <a:tab pos="8893175" algn="l"/>
                <a:tab pos="9350375" algn="l"/>
              </a:tabLst>
            </a:pPr>
            <a:r>
              <a:rPr lang="en-GB" sz="2800"/>
              <a:t>Detection of physiologically significant events using both classical techniques and novel methods</a:t>
            </a:r>
          </a:p>
          <a:p>
            <a:pPr marL="633413" indent="-528638">
              <a:lnSpc>
                <a:spcPct val="83000"/>
              </a:lnSpc>
              <a:spcBef>
                <a:spcPts val="1800"/>
              </a:spcBef>
              <a:spcAft>
                <a:spcPct val="0"/>
              </a:spcAft>
              <a:buFont typeface="Wingdings" charset="0"/>
              <a:buChar char=""/>
              <a:tabLst>
                <a:tab pos="663575" algn="l"/>
                <a:tab pos="1120775" algn="l"/>
                <a:tab pos="1577975" algn="l"/>
                <a:tab pos="2035175" algn="l"/>
                <a:tab pos="2492375" algn="l"/>
                <a:tab pos="2949575" algn="l"/>
                <a:tab pos="3406775" algn="l"/>
                <a:tab pos="3863975" algn="l"/>
                <a:tab pos="4321175" algn="l"/>
                <a:tab pos="4778375" algn="l"/>
                <a:tab pos="5235575" algn="l"/>
                <a:tab pos="5692775" algn="l"/>
                <a:tab pos="6149975" algn="l"/>
                <a:tab pos="6607175" algn="l"/>
                <a:tab pos="7064375" algn="l"/>
                <a:tab pos="7521575" algn="l"/>
                <a:tab pos="7978775" algn="l"/>
                <a:tab pos="8435975" algn="l"/>
                <a:tab pos="8893175" algn="l"/>
                <a:tab pos="9350375" algn="l"/>
              </a:tabLst>
            </a:pPr>
            <a:r>
              <a:rPr lang="en-GB" sz="2800"/>
              <a:t>Interactive display &amp; characterization of signals; creation of new databases</a:t>
            </a:r>
          </a:p>
          <a:p>
            <a:pPr marL="633413" indent="-528638">
              <a:lnSpc>
                <a:spcPct val="83000"/>
              </a:lnSpc>
              <a:spcBef>
                <a:spcPts val="1800"/>
              </a:spcBef>
              <a:spcAft>
                <a:spcPct val="0"/>
              </a:spcAft>
              <a:buFont typeface="Wingdings" charset="0"/>
              <a:buChar char=""/>
              <a:tabLst>
                <a:tab pos="663575" algn="l"/>
                <a:tab pos="1120775" algn="l"/>
                <a:tab pos="1577975" algn="l"/>
                <a:tab pos="2035175" algn="l"/>
                <a:tab pos="2492375" algn="l"/>
                <a:tab pos="2949575" algn="l"/>
                <a:tab pos="3406775" algn="l"/>
                <a:tab pos="3863975" algn="l"/>
                <a:tab pos="4321175" algn="l"/>
                <a:tab pos="4778375" algn="l"/>
                <a:tab pos="5235575" algn="l"/>
                <a:tab pos="5692775" algn="l"/>
                <a:tab pos="6149975" algn="l"/>
                <a:tab pos="6607175" algn="l"/>
                <a:tab pos="7064375" algn="l"/>
                <a:tab pos="7521575" algn="l"/>
                <a:tab pos="7978775" algn="l"/>
                <a:tab pos="8435975" algn="l"/>
                <a:tab pos="8893175" algn="l"/>
                <a:tab pos="9350375" algn="l"/>
              </a:tabLst>
            </a:pPr>
            <a:r>
              <a:rPr lang="en-GB" sz="2800"/>
              <a:t>Physiologic signal modelling and for quantitative  evaluation and comparison of analysis methods</a:t>
            </a:r>
          </a:p>
        </p:txBody>
      </p:sp>
    </p:spTree>
    <p:extLst>
      <p:ext uri="{BB962C8B-B14F-4D97-AF65-F5344CB8AC3E}">
        <p14:creationId xmlns:p14="http://schemas.microsoft.com/office/powerpoint/2010/main" val="24331437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88110" y="204027"/>
            <a:ext cx="8560087" cy="857670"/>
          </a:xfrm>
          <a:ln/>
        </p:spPr>
        <p:txBody>
          <a:bodyPr>
            <a:normAutofit fontScale="90000"/>
          </a:bodyPr>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t>Where Does the Open-Source </a:t>
            </a:r>
            <a:br>
              <a:rPr lang="en-GB" sz="3600" b="1"/>
            </a:br>
            <a:r>
              <a:rPr lang="en-GB" sz="3600" b="1"/>
              <a:t>Software Come From?</a:t>
            </a:r>
          </a:p>
        </p:txBody>
      </p:sp>
      <p:sp>
        <p:nvSpPr>
          <p:cNvPr id="18434" name="Rectangle 2"/>
          <p:cNvSpPr>
            <a:spLocks noGrp="1" noChangeArrowheads="1"/>
          </p:cNvSpPr>
          <p:nvPr>
            <p:ph idx="1"/>
          </p:nvPr>
        </p:nvSpPr>
        <p:spPr>
          <a:xfrm>
            <a:off x="240437" y="1748085"/>
            <a:ext cx="8483923" cy="2363945"/>
          </a:xfrm>
          <a:ln/>
        </p:spPr>
        <p:txBody>
          <a:bodyPr>
            <a:normAutofit fontScale="92500" lnSpcReduction="10000"/>
          </a:bodyPr>
          <a:lstStyle/>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PhysioNet research team members</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Contributions from individuals and teams around the world</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PhysioNet/</a:t>
            </a:r>
            <a:r>
              <a:rPr lang="en-GB" i="1"/>
              <a:t>Computers in Cardiology</a:t>
            </a:r>
            <a:r>
              <a:rPr lang="en-GB"/>
              <a:t> annual Challenges</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You!    (email webmaster@physionet.org)</a:t>
            </a:r>
          </a:p>
        </p:txBody>
      </p:sp>
    </p:spTree>
    <p:extLst>
      <p:ext uri="{BB962C8B-B14F-4D97-AF65-F5344CB8AC3E}">
        <p14:creationId xmlns:p14="http://schemas.microsoft.com/office/powerpoint/2010/main" val="14065627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82120" y="968500"/>
            <a:ext cx="3369078" cy="25301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2"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85238" y="2255635"/>
            <a:ext cx="3400438" cy="21082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483"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975962" y="2230446"/>
            <a:ext cx="3398945" cy="21082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0484" name="Text Box 4"/>
          <p:cNvSpPr txBox="1">
            <a:spLocks noChangeArrowheads="1"/>
          </p:cNvSpPr>
          <p:nvPr/>
        </p:nvSpPr>
        <p:spPr bwMode="auto">
          <a:xfrm>
            <a:off x="47789" y="6298"/>
            <a:ext cx="7774181" cy="907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sz="3200" b="1"/>
              <a:t>Some PhysioNet Contributions Include </a:t>
            </a:r>
          </a:p>
          <a:p>
            <a:pPr>
              <a:lnSpc>
                <a:spcPct val="81000"/>
              </a:lnSpc>
            </a:pPr>
            <a:r>
              <a:rPr lang="en-GB" sz="3200" b="1"/>
              <a:t>Both Data and Software</a:t>
            </a:r>
          </a:p>
        </p:txBody>
      </p:sp>
      <p:sp>
        <p:nvSpPr>
          <p:cNvPr id="20485" name="Text Box 5"/>
          <p:cNvSpPr txBox="1">
            <a:spLocks noChangeArrowheads="1"/>
          </p:cNvSpPr>
          <p:nvPr/>
        </p:nvSpPr>
        <p:spPr bwMode="auto">
          <a:xfrm>
            <a:off x="6191577" y="1938259"/>
            <a:ext cx="1156596"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Software</a:t>
            </a:r>
          </a:p>
        </p:txBody>
      </p:sp>
      <p:sp>
        <p:nvSpPr>
          <p:cNvPr id="20486" name="Text Box 6"/>
          <p:cNvSpPr txBox="1">
            <a:spLocks noChangeArrowheads="1"/>
          </p:cNvSpPr>
          <p:nvPr/>
        </p:nvSpPr>
        <p:spPr bwMode="auto">
          <a:xfrm>
            <a:off x="1614352" y="1963447"/>
            <a:ext cx="682083"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Data</a:t>
            </a:r>
          </a:p>
        </p:txBody>
      </p:sp>
      <p:sp>
        <p:nvSpPr>
          <p:cNvPr id="20487" name="Text Box 7"/>
          <p:cNvSpPr txBox="1">
            <a:spLocks noChangeArrowheads="1"/>
          </p:cNvSpPr>
          <p:nvPr/>
        </p:nvSpPr>
        <p:spPr bwMode="auto">
          <a:xfrm>
            <a:off x="3757358" y="725431"/>
            <a:ext cx="1413014"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Manuscript</a:t>
            </a:r>
          </a:p>
        </p:txBody>
      </p:sp>
    </p:spTree>
    <p:extLst>
      <p:ext uri="{BB962C8B-B14F-4D97-AF65-F5344CB8AC3E}">
        <p14:creationId xmlns:p14="http://schemas.microsoft.com/office/powerpoint/2010/main" val="327703609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additive="repl">
                                        <p:cTn id="6" dur="1" fill="hold">
                                          <p:stCondLst>
                                            <p:cond delay="0"/>
                                          </p:stCondLst>
                                        </p:cTn>
                                        <p:tgtEl>
                                          <p:spTgt spid="20486"/>
                                        </p:tgtEl>
                                        <p:attrNameLst>
                                          <p:attrName>style.visibility</p:attrName>
                                        </p:attrNameLst>
                                      </p:cBhvr>
                                      <p:to>
                                        <p:strVal val="visible"/>
                                      </p:to>
                                    </p:set>
                                    <p:anim calcmode="lin" valueType="num">
                                      <p:cBhvr additive="repl">
                                        <p:cTn id="7" dur="500" fill="hold"/>
                                        <p:tgtEl>
                                          <p:spTgt spid="20486"/>
                                        </p:tgtEl>
                                        <p:attrNameLst>
                                          <p:attrName>ppt_x</p:attrName>
                                        </p:attrNameLst>
                                      </p:cBhvr>
                                      <p:tavLst>
                                        <p:tav>
                                          <p:val>
                                            <p:strVal val="#ppt_x"/>
                                          </p:val>
                                        </p:tav>
                                        <p:tav>
                                          <p:val>
                                            <p:strVal val="#ppt_x"/>
                                          </p:val>
                                        </p:tav>
                                      </p:tavLst>
                                    </p:anim>
                                    <p:anim calcmode="lin" valueType="num">
                                      <p:cBhvr additive="repl">
                                        <p:cTn id="8" dur="500" fill="hold"/>
                                        <p:tgtEl>
                                          <p:spTgt spid="20486"/>
                                        </p:tgtEl>
                                        <p:attrNameLst>
                                          <p:attrName>ppt_y</p:attrName>
                                        </p:attrNameLst>
                                      </p:cBhvr>
                                      <p:tavLst>
                                        <p:tav>
                                          <p:val>
                                            <p:strVal val="0-#ppt_h/2"/>
                                          </p:val>
                                        </p:tav>
                                        <p:tav>
                                          <p:val>
                                            <p:strVal val="#ppt_y"/>
                                          </p:val>
                                        </p:tav>
                                      </p:tavLst>
                                    </p:anim>
                                  </p:childTnLst>
                                </p:cTn>
                              </p:par>
                              <p:par>
                                <p:cTn id="9" presetID="2" presetClass="entr" presetSubtype="1" fill="hold" nodeType="withEffect">
                                  <p:stCondLst>
                                    <p:cond delay="0"/>
                                  </p:stCondLst>
                                  <p:childTnLst>
                                    <p:set>
                                      <p:cBhvr additive="repl">
                                        <p:cTn id="10" dur="1" fill="hold">
                                          <p:stCondLst>
                                            <p:cond delay="0"/>
                                          </p:stCondLst>
                                        </p:cTn>
                                        <p:tgtEl>
                                          <p:spTgt spid="20482"/>
                                        </p:tgtEl>
                                        <p:attrNameLst>
                                          <p:attrName>style.visibility</p:attrName>
                                        </p:attrNameLst>
                                      </p:cBhvr>
                                      <p:to>
                                        <p:strVal val="visible"/>
                                      </p:to>
                                    </p:set>
                                    <p:anim calcmode="lin" valueType="num">
                                      <p:cBhvr additive="repl">
                                        <p:cTn id="11" dur="500" fill="hold"/>
                                        <p:tgtEl>
                                          <p:spTgt spid="20482"/>
                                        </p:tgtEl>
                                        <p:attrNameLst>
                                          <p:attrName>ppt_x</p:attrName>
                                        </p:attrNameLst>
                                      </p:cBhvr>
                                      <p:tavLst>
                                        <p:tav>
                                          <p:val>
                                            <p:strVal val="#ppt_x"/>
                                          </p:val>
                                        </p:tav>
                                        <p:tav>
                                          <p:val>
                                            <p:strVal val="#ppt_x"/>
                                          </p:val>
                                        </p:tav>
                                      </p:tavLst>
                                    </p:anim>
                                    <p:anim calcmode="lin" valueType="num">
                                      <p:cBhvr additive="repl">
                                        <p:cTn id="12" dur="500" fill="hold"/>
                                        <p:tgtEl>
                                          <p:spTgt spid="20482"/>
                                        </p:tgtEl>
                                        <p:attrNameLst>
                                          <p:attrName>ppt_y</p:attrName>
                                        </p:attrNameLst>
                                      </p:cBhvr>
                                      <p:tavLst>
                                        <p:tav>
                                          <p:val>
                                            <p:strVal val="0-#ppt_h/2"/>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additive="repl">
                                        <p:cTn id="16" dur="1" fill="hold">
                                          <p:stCondLst>
                                            <p:cond delay="0"/>
                                          </p:stCondLst>
                                        </p:cTn>
                                        <p:tgtEl>
                                          <p:spTgt spid="20483"/>
                                        </p:tgtEl>
                                        <p:attrNameLst>
                                          <p:attrName>style.visibility</p:attrName>
                                        </p:attrNameLst>
                                      </p:cBhvr>
                                      <p:to>
                                        <p:strVal val="visible"/>
                                      </p:to>
                                    </p:set>
                                    <p:anim calcmode="lin" valueType="num">
                                      <p:cBhvr additive="repl">
                                        <p:cTn id="17" dur="500" fill="hold"/>
                                        <p:tgtEl>
                                          <p:spTgt spid="20483"/>
                                        </p:tgtEl>
                                        <p:attrNameLst>
                                          <p:attrName>ppt_x</p:attrName>
                                        </p:attrNameLst>
                                      </p:cBhvr>
                                      <p:tavLst>
                                        <p:tav>
                                          <p:val>
                                            <p:strVal val="#ppt_x"/>
                                          </p:val>
                                        </p:tav>
                                        <p:tav>
                                          <p:val>
                                            <p:strVal val="#ppt_x"/>
                                          </p:val>
                                        </p:tav>
                                      </p:tavLst>
                                    </p:anim>
                                    <p:anim calcmode="lin" valueType="num">
                                      <p:cBhvr additive="repl">
                                        <p:cTn id="18" dur="500" fill="hold"/>
                                        <p:tgtEl>
                                          <p:spTgt spid="20483"/>
                                        </p:tgtEl>
                                        <p:attrNameLst>
                                          <p:attrName>ppt_y</p:attrName>
                                        </p:attrNameLst>
                                      </p:cBhvr>
                                      <p:tavLst>
                                        <p:tav>
                                          <p:val>
                                            <p:strVal val="0-#ppt_h/2"/>
                                          </p:val>
                                        </p:tav>
                                        <p:tav>
                                          <p:val>
                                            <p:strVal val="#ppt_y"/>
                                          </p:val>
                                        </p:tav>
                                      </p:tavLst>
                                    </p:anim>
                                  </p:childTnLst>
                                </p:cTn>
                              </p:par>
                              <p:par>
                                <p:cTn id="19" presetID="2" presetClass="entr" presetSubtype="1" fill="hold" nodeType="withEffect">
                                  <p:stCondLst>
                                    <p:cond delay="0"/>
                                  </p:stCondLst>
                                  <p:childTnLst>
                                    <p:set>
                                      <p:cBhvr additive="repl">
                                        <p:cTn id="20" dur="1" fill="hold">
                                          <p:stCondLst>
                                            <p:cond delay="0"/>
                                          </p:stCondLst>
                                        </p:cTn>
                                        <p:tgtEl>
                                          <p:spTgt spid="20485"/>
                                        </p:tgtEl>
                                        <p:attrNameLst>
                                          <p:attrName>style.visibility</p:attrName>
                                        </p:attrNameLst>
                                      </p:cBhvr>
                                      <p:to>
                                        <p:strVal val="visible"/>
                                      </p:to>
                                    </p:set>
                                    <p:anim calcmode="lin" valueType="num">
                                      <p:cBhvr additive="repl">
                                        <p:cTn id="21" dur="500" fill="hold"/>
                                        <p:tgtEl>
                                          <p:spTgt spid="20485"/>
                                        </p:tgtEl>
                                        <p:attrNameLst>
                                          <p:attrName>ppt_x</p:attrName>
                                        </p:attrNameLst>
                                      </p:cBhvr>
                                      <p:tavLst>
                                        <p:tav>
                                          <p:val>
                                            <p:strVal val="#ppt_x"/>
                                          </p:val>
                                        </p:tav>
                                        <p:tav>
                                          <p:val>
                                            <p:strVal val="#ppt_x"/>
                                          </p:val>
                                        </p:tav>
                                      </p:tavLst>
                                    </p:anim>
                                    <p:anim calcmode="lin" valueType="num">
                                      <p:cBhvr additive="repl">
                                        <p:cTn id="22" dur="500" fill="hold"/>
                                        <p:tgtEl>
                                          <p:spTgt spid="20485"/>
                                        </p:tgtEl>
                                        <p:attrNameLst>
                                          <p:attrName>ppt_y</p:attrName>
                                        </p:attrNameLst>
                                      </p:cBhvr>
                                      <p:tavLst>
                                        <p:tav>
                                          <p:val>
                                            <p:strVal val="0-#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p:cNvSpPr txBox="1">
            <a:spLocks noChangeArrowheads="1"/>
          </p:cNvSpPr>
          <p:nvPr/>
        </p:nvSpPr>
        <p:spPr bwMode="auto">
          <a:xfrm>
            <a:off x="23894" y="143575"/>
            <a:ext cx="8161306" cy="508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sz="3200" b="1"/>
              <a:t>More Contributions with Data &amp; Software</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6845" y="600748"/>
            <a:ext cx="6527589" cy="146597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6844" y="2151102"/>
            <a:ext cx="6594790" cy="1040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6844" y="3251841"/>
            <a:ext cx="6594790" cy="10566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1509" name="Text Box 5"/>
          <p:cNvSpPr txBox="1">
            <a:spLocks noChangeArrowheads="1"/>
          </p:cNvSpPr>
          <p:nvPr/>
        </p:nvSpPr>
        <p:spPr bwMode="auto">
          <a:xfrm>
            <a:off x="7371352" y="3609518"/>
            <a:ext cx="1156596"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Software</a:t>
            </a:r>
          </a:p>
        </p:txBody>
      </p:sp>
      <p:sp>
        <p:nvSpPr>
          <p:cNvPr id="21510" name="Text Box 6"/>
          <p:cNvSpPr txBox="1">
            <a:spLocks noChangeArrowheads="1"/>
          </p:cNvSpPr>
          <p:nvPr/>
        </p:nvSpPr>
        <p:spPr bwMode="auto">
          <a:xfrm>
            <a:off x="7443035" y="2535228"/>
            <a:ext cx="682083"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Data</a:t>
            </a:r>
          </a:p>
        </p:txBody>
      </p:sp>
      <p:sp>
        <p:nvSpPr>
          <p:cNvPr id="21511" name="Text Box 7"/>
          <p:cNvSpPr txBox="1">
            <a:spLocks noChangeArrowheads="1"/>
          </p:cNvSpPr>
          <p:nvPr/>
        </p:nvSpPr>
        <p:spPr bwMode="auto">
          <a:xfrm>
            <a:off x="7224999" y="1084368"/>
            <a:ext cx="1413014" cy="327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b="1"/>
              <a:t>Manuscript</a:t>
            </a:r>
          </a:p>
        </p:txBody>
      </p:sp>
    </p:spTree>
    <p:extLst>
      <p:ext uri="{BB962C8B-B14F-4D97-AF65-F5344CB8AC3E}">
        <p14:creationId xmlns:p14="http://schemas.microsoft.com/office/powerpoint/2010/main" val="271587613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additive="repl">
                                        <p:cTn id="6" dur="1" fill="hold">
                                          <p:stCondLst>
                                            <p:cond delay="0"/>
                                          </p:stCondLst>
                                        </p:cTn>
                                        <p:tgtEl>
                                          <p:spTgt spid="21507"/>
                                        </p:tgtEl>
                                        <p:attrNameLst>
                                          <p:attrName>style.visibility</p:attrName>
                                        </p:attrNameLst>
                                      </p:cBhvr>
                                      <p:to>
                                        <p:strVal val="visible"/>
                                      </p:to>
                                    </p:set>
                                    <p:anim calcmode="lin" valueType="num">
                                      <p:cBhvr additive="repl">
                                        <p:cTn id="7" dur="500" fill="hold"/>
                                        <p:tgtEl>
                                          <p:spTgt spid="21507"/>
                                        </p:tgtEl>
                                        <p:attrNameLst>
                                          <p:attrName>ppt_x</p:attrName>
                                        </p:attrNameLst>
                                      </p:cBhvr>
                                      <p:tavLst>
                                        <p:tav>
                                          <p:val>
                                            <p:strVal val="#ppt_x"/>
                                          </p:val>
                                        </p:tav>
                                        <p:tav>
                                          <p:val>
                                            <p:strVal val="#ppt_x"/>
                                          </p:val>
                                        </p:tav>
                                      </p:tavLst>
                                    </p:anim>
                                    <p:anim calcmode="lin" valueType="num">
                                      <p:cBhvr additive="repl">
                                        <p:cTn id="8" dur="500" fill="hold"/>
                                        <p:tgtEl>
                                          <p:spTgt spid="21507"/>
                                        </p:tgtEl>
                                        <p:attrNameLst>
                                          <p:attrName>ppt_y</p:attrName>
                                        </p:attrNameLst>
                                      </p:cBhvr>
                                      <p:tavLst>
                                        <p:tav>
                                          <p:val>
                                            <p:strVal val="0-#ppt_h/2"/>
                                          </p:val>
                                        </p:tav>
                                        <p:tav>
                                          <p:val>
                                            <p:strVal val="#ppt_y"/>
                                          </p:val>
                                        </p:tav>
                                      </p:tavLst>
                                    </p:anim>
                                  </p:childTnLst>
                                </p:cTn>
                              </p:par>
                              <p:par>
                                <p:cTn id="9" presetID="2" presetClass="entr" presetSubtype="1" fill="hold" nodeType="withEffect">
                                  <p:stCondLst>
                                    <p:cond delay="0"/>
                                  </p:stCondLst>
                                  <p:childTnLst>
                                    <p:set>
                                      <p:cBhvr additive="repl">
                                        <p:cTn id="10" dur="1" fill="hold">
                                          <p:stCondLst>
                                            <p:cond delay="0"/>
                                          </p:stCondLst>
                                        </p:cTn>
                                        <p:tgtEl>
                                          <p:spTgt spid="21510"/>
                                        </p:tgtEl>
                                        <p:attrNameLst>
                                          <p:attrName>style.visibility</p:attrName>
                                        </p:attrNameLst>
                                      </p:cBhvr>
                                      <p:to>
                                        <p:strVal val="visible"/>
                                      </p:to>
                                    </p:set>
                                    <p:anim calcmode="lin" valueType="num">
                                      <p:cBhvr additive="repl">
                                        <p:cTn id="11" dur="500" fill="hold"/>
                                        <p:tgtEl>
                                          <p:spTgt spid="21510"/>
                                        </p:tgtEl>
                                        <p:attrNameLst>
                                          <p:attrName>ppt_x</p:attrName>
                                        </p:attrNameLst>
                                      </p:cBhvr>
                                      <p:tavLst>
                                        <p:tav>
                                          <p:val>
                                            <p:strVal val="#ppt_x"/>
                                          </p:val>
                                        </p:tav>
                                        <p:tav>
                                          <p:val>
                                            <p:strVal val="#ppt_x"/>
                                          </p:val>
                                        </p:tav>
                                      </p:tavLst>
                                    </p:anim>
                                    <p:anim calcmode="lin" valueType="num">
                                      <p:cBhvr additive="repl">
                                        <p:cTn id="12" dur="500" fill="hold"/>
                                        <p:tgtEl>
                                          <p:spTgt spid="21510"/>
                                        </p:tgtEl>
                                        <p:attrNameLst>
                                          <p:attrName>ppt_y</p:attrName>
                                        </p:attrNameLst>
                                      </p:cBhvr>
                                      <p:tavLst>
                                        <p:tav>
                                          <p:val>
                                            <p:strVal val="0-#ppt_h/2"/>
                                          </p:val>
                                        </p:tav>
                                        <p:tav>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additive="repl">
                                        <p:cTn id="16" dur="1" fill="hold">
                                          <p:stCondLst>
                                            <p:cond delay="0"/>
                                          </p:stCondLst>
                                        </p:cTn>
                                        <p:tgtEl>
                                          <p:spTgt spid="21508"/>
                                        </p:tgtEl>
                                        <p:attrNameLst>
                                          <p:attrName>style.visibility</p:attrName>
                                        </p:attrNameLst>
                                      </p:cBhvr>
                                      <p:to>
                                        <p:strVal val="visible"/>
                                      </p:to>
                                    </p:set>
                                    <p:anim calcmode="lin" valueType="num">
                                      <p:cBhvr additive="repl">
                                        <p:cTn id="17" dur="500" fill="hold"/>
                                        <p:tgtEl>
                                          <p:spTgt spid="21508"/>
                                        </p:tgtEl>
                                        <p:attrNameLst>
                                          <p:attrName>ppt_x</p:attrName>
                                        </p:attrNameLst>
                                      </p:cBhvr>
                                      <p:tavLst>
                                        <p:tav>
                                          <p:val>
                                            <p:strVal val="#ppt_x"/>
                                          </p:val>
                                        </p:tav>
                                        <p:tav>
                                          <p:val>
                                            <p:strVal val="#ppt_x"/>
                                          </p:val>
                                        </p:tav>
                                      </p:tavLst>
                                    </p:anim>
                                    <p:anim calcmode="lin" valueType="num">
                                      <p:cBhvr additive="repl">
                                        <p:cTn id="18" dur="500" fill="hold"/>
                                        <p:tgtEl>
                                          <p:spTgt spid="21508"/>
                                        </p:tgtEl>
                                        <p:attrNameLst>
                                          <p:attrName>ppt_y</p:attrName>
                                        </p:attrNameLst>
                                      </p:cBhvr>
                                      <p:tavLst>
                                        <p:tav>
                                          <p:val>
                                            <p:strVal val="0-#ppt_h/2"/>
                                          </p:val>
                                        </p:tav>
                                        <p:tav>
                                          <p:val>
                                            <p:strVal val="#ppt_y"/>
                                          </p:val>
                                        </p:tav>
                                      </p:tavLst>
                                    </p:anim>
                                  </p:childTnLst>
                                </p:cTn>
                              </p:par>
                              <p:par>
                                <p:cTn id="19" presetID="2" presetClass="entr" presetSubtype="1" fill="hold" nodeType="withEffect">
                                  <p:stCondLst>
                                    <p:cond delay="0"/>
                                  </p:stCondLst>
                                  <p:childTnLst>
                                    <p:set>
                                      <p:cBhvr additive="repl">
                                        <p:cTn id="20" dur="1" fill="hold">
                                          <p:stCondLst>
                                            <p:cond delay="0"/>
                                          </p:stCondLst>
                                        </p:cTn>
                                        <p:tgtEl>
                                          <p:spTgt spid="21509"/>
                                        </p:tgtEl>
                                        <p:attrNameLst>
                                          <p:attrName>style.visibility</p:attrName>
                                        </p:attrNameLst>
                                      </p:cBhvr>
                                      <p:to>
                                        <p:strVal val="visible"/>
                                      </p:to>
                                    </p:set>
                                    <p:anim calcmode="lin" valueType="num">
                                      <p:cBhvr additive="repl">
                                        <p:cTn id="21" dur="500" fill="hold"/>
                                        <p:tgtEl>
                                          <p:spTgt spid="21509"/>
                                        </p:tgtEl>
                                        <p:attrNameLst>
                                          <p:attrName>ppt_x</p:attrName>
                                        </p:attrNameLst>
                                      </p:cBhvr>
                                      <p:tavLst>
                                        <p:tav>
                                          <p:val>
                                            <p:strVal val="#ppt_x"/>
                                          </p:val>
                                        </p:tav>
                                        <p:tav>
                                          <p:val>
                                            <p:strVal val="#ppt_x"/>
                                          </p:val>
                                        </p:tav>
                                      </p:tavLst>
                                    </p:anim>
                                    <p:anim calcmode="lin" valueType="num">
                                      <p:cBhvr additive="repl">
                                        <p:cTn id="22" dur="500" fill="hold"/>
                                        <p:tgtEl>
                                          <p:spTgt spid="21509"/>
                                        </p:tgtEl>
                                        <p:attrNameLst>
                                          <p:attrName>ppt_y</p:attrName>
                                        </p:attrNameLst>
                                      </p:cBhvr>
                                      <p:tavLst>
                                        <p:tav>
                                          <p:val>
                                            <p:strVal val="0-#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28432" y="-1259"/>
            <a:ext cx="7239933" cy="809812"/>
          </a:xfrm>
          <a:ln/>
        </p:spPr>
        <p:txBody>
          <a:bodyPr>
            <a:normAutofit fontScale="90000"/>
          </a:bodyPr>
          <a:lstStyle/>
          <a:p>
            <a: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t>PhysioNet Provides Tutorials on </a:t>
            </a:r>
            <a:br>
              <a:rPr lang="en-GB" sz="3600" b="1"/>
            </a:br>
            <a:r>
              <a:rPr lang="en-GB" sz="3600" b="1"/>
              <a:t>Complex Signal Analysis</a:t>
            </a: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41061" y="1716601"/>
            <a:ext cx="6659006" cy="1821131"/>
          </a:xfrm>
          <a:prstGeom prst="rect">
            <a:avLst/>
          </a:prstGeom>
          <a:noFill/>
          <a:ln>
            <a:noFill/>
          </a:ln>
          <a:effectLst/>
          <a:extLst>
            <a:ext uri="{909E8E84-426E-40dd-AFC4-6F175D3DCCD1}">
              <a14:hiddenFill xmlns:a14="http://schemas.microsoft.com/office/drawing/2010/main">
                <a:blipFill dpi="0" rotWithShape="0">
                  <a:blip/>
                  <a:srcRect b="2614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41004" y="894193"/>
            <a:ext cx="6848666" cy="7619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532" name="Text Box 4"/>
          <p:cNvSpPr txBox="1">
            <a:spLocks noChangeArrowheads="1"/>
          </p:cNvSpPr>
          <p:nvPr/>
        </p:nvSpPr>
        <p:spPr bwMode="auto">
          <a:xfrm>
            <a:off x="1372422" y="3522618"/>
            <a:ext cx="6659006" cy="14898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eaLnBrk="0">
              <a:lnSpc>
                <a:spcPct val="86000"/>
              </a:lnSpc>
            </a:pPr>
            <a:endParaRPr lang="en-GB" sz="2400">
              <a:latin typeface="Times New Roman" charset="0"/>
            </a:endParaRPr>
          </a:p>
          <a:p>
            <a:pPr eaLnBrk="0">
              <a:lnSpc>
                <a:spcPct val="87000"/>
              </a:lnSpc>
            </a:pPr>
            <a:r>
              <a:rPr lang="en-GB" sz="2000"/>
              <a:t>Downloads since 2004: MSE code </a:t>
            </a:r>
            <a:r>
              <a:rPr lang="en-GB" sz="2000" b="1"/>
              <a:t>4,208</a:t>
            </a:r>
            <a:r>
              <a:rPr lang="en-GB" sz="2000"/>
              <a:t>; MSE tutorial </a:t>
            </a:r>
            <a:r>
              <a:rPr lang="en-GB" sz="2000" b="1"/>
              <a:t>7,432</a:t>
            </a:r>
          </a:p>
          <a:p>
            <a:pPr eaLnBrk="0">
              <a:lnSpc>
                <a:spcPct val="87000"/>
              </a:lnSpc>
            </a:pPr>
            <a:r>
              <a:rPr lang="en-GB" sz="2000"/>
              <a:t>Method featured in </a:t>
            </a:r>
            <a:r>
              <a:rPr lang="en-GB" sz="2000" i="1"/>
              <a:t>Nature</a:t>
            </a:r>
            <a:r>
              <a:rPr lang="en-GB" sz="2000"/>
              <a:t> News and Views 2002; 419:263.</a:t>
            </a:r>
          </a:p>
        </p:txBody>
      </p:sp>
    </p:spTree>
    <p:extLst>
      <p:ext uri="{BB962C8B-B14F-4D97-AF65-F5344CB8AC3E}">
        <p14:creationId xmlns:p14="http://schemas.microsoft.com/office/powerpoint/2010/main" val="232719135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lstStyle/>
          <a:p>
            <a:r>
              <a:rPr lang="en-US" dirty="0"/>
              <a:t>I</a:t>
            </a:r>
            <a:r>
              <a:rPr lang="en-US" dirty="0" smtClean="0"/>
              <a:t>mpact of PhysioNet</a:t>
            </a:r>
            <a:endParaRPr lang="en-US" dirty="0"/>
          </a:p>
        </p:txBody>
      </p:sp>
      <p:sp>
        <p:nvSpPr>
          <p:cNvPr id="3" name="Content Placeholder 2"/>
          <p:cNvSpPr>
            <a:spLocks noGrp="1"/>
          </p:cNvSpPr>
          <p:nvPr>
            <p:ph idx="1"/>
          </p:nvPr>
        </p:nvSpPr>
        <p:spPr>
          <a:xfrm>
            <a:off x="457200" y="1085850"/>
            <a:ext cx="8229600" cy="3714750"/>
          </a:xfrm>
        </p:spPr>
        <p:txBody>
          <a:bodyPr>
            <a:normAutofit fontScale="92500" lnSpcReduction="20000"/>
          </a:bodyPr>
          <a:lstStyle/>
          <a:p>
            <a:r>
              <a:rPr lang="en-US" sz="2400" dirty="0"/>
              <a:t>Open </a:t>
            </a:r>
            <a:r>
              <a:rPr lang="en-US" sz="2400" dirty="0" smtClean="0"/>
              <a:t>access to:</a:t>
            </a:r>
          </a:p>
          <a:p>
            <a:pPr lvl="1"/>
            <a:r>
              <a:rPr lang="en-US" sz="2000" dirty="0" smtClean="0"/>
              <a:t>&gt; 4 TB of data </a:t>
            </a:r>
            <a:r>
              <a:rPr lang="en-US" sz="2000" dirty="0"/>
              <a:t>in 51 </a:t>
            </a:r>
            <a:r>
              <a:rPr lang="en-US" sz="2000" dirty="0" smtClean="0"/>
              <a:t>collections, ~ </a:t>
            </a:r>
            <a:r>
              <a:rPr lang="en-US" sz="2000" dirty="0"/>
              <a:t>35,000 </a:t>
            </a:r>
            <a:r>
              <a:rPr lang="en-US" sz="2000" dirty="0" smtClean="0"/>
              <a:t>recordings</a:t>
            </a:r>
          </a:p>
          <a:p>
            <a:r>
              <a:rPr lang="en-US" sz="2400" dirty="0" smtClean="0"/>
              <a:t>Data </a:t>
            </a:r>
            <a:r>
              <a:rPr lang="en-US" sz="2400" dirty="0"/>
              <a:t>and software contributed by a wide range of investigators </a:t>
            </a:r>
            <a:r>
              <a:rPr lang="en-US" sz="2400" dirty="0" smtClean="0"/>
              <a:t>worldwide</a:t>
            </a:r>
          </a:p>
          <a:p>
            <a:r>
              <a:rPr lang="en-US" sz="2400" dirty="0" smtClean="0"/>
              <a:t>Users: </a:t>
            </a:r>
          </a:p>
          <a:p>
            <a:pPr lvl="1"/>
            <a:r>
              <a:rPr lang="en-US" sz="1800" dirty="0" smtClean="0"/>
              <a:t>Over 40,000 from </a:t>
            </a:r>
            <a:r>
              <a:rPr lang="en-US" sz="1800" dirty="0"/>
              <a:t>all 50 states and more than 140 nations</a:t>
            </a:r>
            <a:r>
              <a:rPr lang="en-US" sz="1800" dirty="0" smtClean="0"/>
              <a:t>.</a:t>
            </a:r>
          </a:p>
          <a:p>
            <a:r>
              <a:rPr lang="en-US" sz="2400" dirty="0" smtClean="0"/>
              <a:t>Visits</a:t>
            </a:r>
          </a:p>
          <a:p>
            <a:pPr lvl="1"/>
            <a:r>
              <a:rPr lang="en-US" sz="2000" dirty="0" smtClean="0"/>
              <a:t> ~ 4,000 </a:t>
            </a:r>
            <a:r>
              <a:rPr lang="en-US" sz="2000" dirty="0"/>
              <a:t>per </a:t>
            </a:r>
            <a:r>
              <a:rPr lang="en-US" sz="2000" dirty="0" smtClean="0"/>
              <a:t>day</a:t>
            </a:r>
          </a:p>
          <a:p>
            <a:r>
              <a:rPr lang="en-US" sz="2400" dirty="0" smtClean="0"/>
              <a:t>Downloads: </a:t>
            </a:r>
          </a:p>
          <a:p>
            <a:pPr lvl="1"/>
            <a:r>
              <a:rPr lang="en-US" sz="1800" dirty="0" smtClean="0"/>
              <a:t>~ 290 </a:t>
            </a:r>
            <a:r>
              <a:rPr lang="en-US" sz="1800" dirty="0"/>
              <a:t>gigabytes of data per day</a:t>
            </a:r>
            <a:r>
              <a:rPr lang="en-US" sz="1800" dirty="0" smtClean="0"/>
              <a:t>.</a:t>
            </a:r>
          </a:p>
          <a:p>
            <a:r>
              <a:rPr lang="en-US" sz="2400" dirty="0" smtClean="0"/>
              <a:t>Publications:</a:t>
            </a:r>
          </a:p>
          <a:p>
            <a:pPr lvl="1"/>
            <a:r>
              <a:rPr lang="en-US" sz="1800" dirty="0" smtClean="0"/>
              <a:t>~ 100 </a:t>
            </a:r>
            <a:r>
              <a:rPr lang="en-US" sz="1800" dirty="0"/>
              <a:t>scholarly publications per </a:t>
            </a:r>
            <a:r>
              <a:rPr lang="en-US" sz="1800" dirty="0" smtClean="0"/>
              <a:t>month</a:t>
            </a:r>
          </a:p>
          <a:p>
            <a:endParaRPr lang="en-US" sz="2400" dirty="0"/>
          </a:p>
        </p:txBody>
      </p:sp>
    </p:spTree>
    <p:extLst>
      <p:ext uri="{BB962C8B-B14F-4D97-AF65-F5344CB8AC3E}">
        <p14:creationId xmlns:p14="http://schemas.microsoft.com/office/powerpoint/2010/main" val="1437775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651272"/>
          </a:xfrm>
        </p:spPr>
        <p:txBody>
          <a:bodyPr>
            <a:normAutofit fontScale="90000"/>
          </a:bodyPr>
          <a:lstStyle/>
          <a:p>
            <a:r>
              <a:rPr lang="en-US" dirty="0" smtClean="0"/>
              <a:t>MIMIC I</a:t>
            </a:r>
            <a:endParaRPr lang="en-US" dirty="0"/>
          </a:p>
        </p:txBody>
      </p:sp>
      <p:sp>
        <p:nvSpPr>
          <p:cNvPr id="3" name="Content Placeholder 2"/>
          <p:cNvSpPr>
            <a:spLocks noGrp="1"/>
          </p:cNvSpPr>
          <p:nvPr>
            <p:ph idx="1"/>
          </p:nvPr>
        </p:nvSpPr>
        <p:spPr>
          <a:xfrm>
            <a:off x="457200" y="1028701"/>
            <a:ext cx="8229600" cy="3394472"/>
          </a:xfrm>
        </p:spPr>
        <p:txBody>
          <a:bodyPr>
            <a:normAutofit fontScale="85000" lnSpcReduction="10000"/>
          </a:bodyPr>
          <a:lstStyle/>
          <a:p>
            <a:r>
              <a:rPr lang="en-US" dirty="0" smtClean="0"/>
              <a:t>1992 – 1999</a:t>
            </a:r>
          </a:p>
          <a:p>
            <a:r>
              <a:rPr lang="en-US" dirty="0" smtClean="0"/>
              <a:t>Data acquisition from individual patients </a:t>
            </a:r>
          </a:p>
          <a:p>
            <a:r>
              <a:rPr lang="en-US" dirty="0" smtClean="0"/>
              <a:t>IRB required patient/HCP consent</a:t>
            </a:r>
          </a:p>
          <a:p>
            <a:r>
              <a:rPr lang="en-US" dirty="0" smtClean="0"/>
              <a:t>Special-purpose archiver via RS-232 connection</a:t>
            </a:r>
          </a:p>
          <a:p>
            <a:r>
              <a:rPr lang="en-US" dirty="0" smtClean="0"/>
              <a:t>High quality data (500 s/s, 12 bit precision)</a:t>
            </a:r>
          </a:p>
          <a:p>
            <a:r>
              <a:rPr lang="en-US" dirty="0" smtClean="0"/>
              <a:t>90 records, 40 hr. duration</a:t>
            </a:r>
          </a:p>
          <a:p>
            <a:r>
              <a:rPr lang="en-US" dirty="0" smtClean="0"/>
              <a:t>Clinical data via manual abstraction of paper records</a:t>
            </a:r>
            <a:endParaRPr lang="en-US" dirty="0"/>
          </a:p>
        </p:txBody>
      </p:sp>
      <p:sp>
        <p:nvSpPr>
          <p:cNvPr id="4" name="Rectangle 5"/>
          <p:cNvSpPr>
            <a:spLocks noChangeArrowheads="1"/>
          </p:cNvSpPr>
          <p:nvPr/>
        </p:nvSpPr>
        <p:spPr bwMode="auto">
          <a:xfrm>
            <a:off x="672548" y="571501"/>
            <a:ext cx="73803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rgbClr val="FFFFFF"/>
              </a:buClr>
              <a:buSzPct val="70000"/>
              <a:buFont typeface="Wingdings" pitchFamily="2" charset="2"/>
              <a:buNone/>
            </a:pPr>
            <a:r>
              <a:rPr lang="en-US" sz="2000" dirty="0">
                <a:solidFill>
                  <a:srgbClr val="FFFFFF"/>
                </a:solidFill>
                <a:effectLst>
                  <a:outerShdw blurRad="38100" dist="38100" dir="2700000" algn="tl">
                    <a:srgbClr val="000000"/>
                  </a:outerShdw>
                </a:effectLst>
              </a:rPr>
              <a:t>(</a:t>
            </a:r>
            <a:r>
              <a:rPr lang="en-US" sz="2000" b="1" u="sng" dirty="0">
                <a:solidFill>
                  <a:srgbClr val="FFFFFF"/>
                </a:solidFill>
                <a:effectLst>
                  <a:outerShdw blurRad="38100" dist="38100" dir="2700000" algn="tl">
                    <a:srgbClr val="000000"/>
                  </a:outerShdw>
                </a:effectLst>
              </a:rPr>
              <a:t>M</a:t>
            </a:r>
            <a:r>
              <a:rPr lang="en-US" sz="2000" dirty="0">
                <a:solidFill>
                  <a:srgbClr val="FFFFFF"/>
                </a:solidFill>
                <a:effectLst>
                  <a:outerShdw blurRad="38100" dist="38100" dir="2700000" algn="tl">
                    <a:srgbClr val="000000"/>
                  </a:outerShdw>
                </a:effectLst>
              </a:rPr>
              <a:t>ulti-parameter </a:t>
            </a:r>
            <a:r>
              <a:rPr lang="en-US" sz="2000" b="1" u="sng" dirty="0">
                <a:solidFill>
                  <a:srgbClr val="FFFFFF"/>
                </a:solidFill>
                <a:effectLst>
                  <a:outerShdw blurRad="38100" dist="38100" dir="2700000" algn="tl">
                    <a:srgbClr val="000000"/>
                  </a:outerShdw>
                </a:effectLst>
              </a:rPr>
              <a:t>I</a:t>
            </a:r>
            <a:r>
              <a:rPr lang="en-US" sz="2000" dirty="0">
                <a:solidFill>
                  <a:srgbClr val="FFFFFF"/>
                </a:solidFill>
                <a:effectLst>
                  <a:outerShdw blurRad="38100" dist="38100" dir="2700000" algn="tl">
                    <a:srgbClr val="000000"/>
                  </a:outerShdw>
                </a:effectLst>
              </a:rPr>
              <a:t>ntelligent </a:t>
            </a:r>
            <a:r>
              <a:rPr lang="en-US" sz="2000" b="1" u="sng" dirty="0">
                <a:solidFill>
                  <a:srgbClr val="FFFFFF"/>
                </a:solidFill>
                <a:effectLst>
                  <a:outerShdw blurRad="38100" dist="38100" dir="2700000" algn="tl">
                    <a:srgbClr val="000000"/>
                  </a:outerShdw>
                </a:effectLst>
              </a:rPr>
              <a:t>M</a:t>
            </a:r>
            <a:r>
              <a:rPr lang="en-US" sz="2000" dirty="0">
                <a:solidFill>
                  <a:srgbClr val="FFFFFF"/>
                </a:solidFill>
                <a:effectLst>
                  <a:outerShdw blurRad="38100" dist="38100" dir="2700000" algn="tl">
                    <a:srgbClr val="000000"/>
                  </a:outerShdw>
                </a:effectLst>
              </a:rPr>
              <a:t>onitoring for </a:t>
            </a:r>
            <a:r>
              <a:rPr lang="en-US" sz="2000" b="1" u="sng" dirty="0">
                <a:solidFill>
                  <a:srgbClr val="FFFFFF"/>
                </a:solidFill>
                <a:effectLst>
                  <a:outerShdw blurRad="38100" dist="38100" dir="2700000" algn="tl">
                    <a:srgbClr val="000000"/>
                  </a:outerShdw>
                </a:effectLst>
              </a:rPr>
              <a:t>I</a:t>
            </a:r>
            <a:r>
              <a:rPr lang="en-US" sz="2000" dirty="0">
                <a:solidFill>
                  <a:srgbClr val="FFFFFF"/>
                </a:solidFill>
                <a:effectLst>
                  <a:outerShdw blurRad="38100" dist="38100" dir="2700000" algn="tl">
                    <a:srgbClr val="000000"/>
                  </a:outerShdw>
                </a:effectLst>
              </a:rPr>
              <a:t>ntensive </a:t>
            </a:r>
            <a:r>
              <a:rPr lang="en-US" sz="2000" b="1" u="sng" dirty="0">
                <a:solidFill>
                  <a:srgbClr val="FFFFFF"/>
                </a:solidFill>
                <a:effectLst>
                  <a:outerShdw blurRad="38100" dist="38100" dir="2700000" algn="tl">
                    <a:srgbClr val="000000"/>
                  </a:outerShdw>
                </a:effectLst>
              </a:rPr>
              <a:t>C</a:t>
            </a:r>
            <a:r>
              <a:rPr lang="en-US" sz="2000" dirty="0">
                <a:solidFill>
                  <a:srgbClr val="FFFFFF"/>
                </a:solidFill>
                <a:effectLst>
                  <a:outerShdw blurRad="38100" dist="38100" dir="2700000" algn="tl">
                    <a:srgbClr val="000000"/>
                  </a:outerShdw>
                </a:effectLst>
              </a:rPr>
              <a:t>are) Database</a:t>
            </a:r>
          </a:p>
        </p:txBody>
      </p:sp>
    </p:spTree>
    <p:extLst>
      <p:ext uri="{BB962C8B-B14F-4D97-AF65-F5344CB8AC3E}">
        <p14:creationId xmlns:p14="http://schemas.microsoft.com/office/powerpoint/2010/main" val="30885159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MIMIC I Data Sample</a:t>
            </a:r>
            <a:br>
              <a:rPr lang="en-US" dirty="0" smtClean="0"/>
            </a:br>
            <a:r>
              <a:rPr lang="en-US" sz="1800" dirty="0" smtClean="0"/>
              <a:t>Record 041</a:t>
            </a:r>
            <a:endParaRPr lang="en-US"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28600" y="1364922"/>
            <a:ext cx="8686800" cy="3492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01660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85750"/>
            <a:ext cx="8229600" cy="685800"/>
          </a:xfrm>
        </p:spPr>
        <p:txBody>
          <a:bodyPr>
            <a:normAutofit fontScale="90000"/>
          </a:bodyPr>
          <a:lstStyle/>
          <a:p>
            <a:pPr lvl="0"/>
            <a:r>
              <a:rPr lang="en-US" kern="1200" dirty="0" smtClean="0">
                <a:effectLst/>
                <a:latin typeface="Arial" pitchFamily="34" charset="0"/>
                <a:cs typeface="Arial" pitchFamily="34" charset="0"/>
              </a:rPr>
              <a:t>MIMIC II</a:t>
            </a:r>
            <a:endParaRPr lang="en-US" dirty="0"/>
          </a:p>
        </p:txBody>
      </p:sp>
      <p:sp>
        <p:nvSpPr>
          <p:cNvPr id="3" name="Content Placeholder 2"/>
          <p:cNvSpPr>
            <a:spLocks noGrp="1"/>
          </p:cNvSpPr>
          <p:nvPr>
            <p:ph idx="4294967295"/>
          </p:nvPr>
        </p:nvSpPr>
        <p:spPr>
          <a:xfrm>
            <a:off x="0" y="1657350"/>
            <a:ext cx="8305800" cy="2743200"/>
          </a:xfrm>
        </p:spPr>
        <p:txBody>
          <a:bodyPr>
            <a:normAutofit fontScale="92500" lnSpcReduction="10000"/>
          </a:bodyPr>
          <a:lstStyle/>
          <a:p>
            <a:pPr marL="0" lvl="0" indent="0" eaLnBrk="0" hangingPunct="0">
              <a:spcBef>
                <a:spcPct val="0"/>
              </a:spcBef>
              <a:buClrTx/>
              <a:buSzTx/>
              <a:buNone/>
            </a:pPr>
            <a:r>
              <a:rPr lang="en-US" sz="2800" kern="1200" dirty="0" smtClean="0">
                <a:effectLst/>
                <a:latin typeface="Arial" pitchFamily="34" charset="0"/>
                <a:cs typeface="Arial" pitchFamily="34" charset="0"/>
              </a:rPr>
              <a:t>NIH grant awarded in 2003: </a:t>
            </a:r>
          </a:p>
          <a:p>
            <a:pPr marL="0" lvl="0" indent="0" eaLnBrk="0" hangingPunct="0">
              <a:spcBef>
                <a:spcPct val="0"/>
              </a:spcBef>
              <a:buClrTx/>
              <a:buSzTx/>
              <a:buNone/>
            </a:pPr>
            <a:endParaRPr lang="en-US" sz="2400" i="1" kern="1200" dirty="0" smtClean="0">
              <a:effectLst/>
              <a:latin typeface="Arial" pitchFamily="34" charset="0"/>
              <a:cs typeface="Arial" pitchFamily="34" charset="0"/>
            </a:endParaRPr>
          </a:p>
          <a:p>
            <a:pPr marL="0" lvl="0" indent="0" eaLnBrk="0" hangingPunct="0">
              <a:spcBef>
                <a:spcPct val="0"/>
              </a:spcBef>
              <a:buClrTx/>
              <a:buSzTx/>
              <a:buNone/>
            </a:pPr>
            <a:r>
              <a:rPr lang="en-US" sz="2800" i="1" kern="1200" dirty="0" smtClean="0">
                <a:solidFill>
                  <a:srgbClr val="FFFF00"/>
                </a:solidFill>
                <a:effectLst/>
                <a:latin typeface="Arial" pitchFamily="34" charset="0"/>
                <a:cs typeface="Arial" pitchFamily="34" charset="0"/>
              </a:rPr>
              <a:t>“The </a:t>
            </a:r>
            <a:r>
              <a:rPr lang="en-US" sz="2800" i="1" kern="1200" dirty="0">
                <a:solidFill>
                  <a:srgbClr val="FFFF00"/>
                </a:solidFill>
                <a:effectLst/>
                <a:latin typeface="Arial" pitchFamily="34" charset="0"/>
                <a:cs typeface="Arial" pitchFamily="34" charset="0"/>
              </a:rPr>
              <a:t>objective of this Bioengineering Research Partnership is … to develop and evaluate advanced ICU patient monitoring systems that will substantially improve the efficiency, accuracy, and timeliness of clinical decision making in intensive care</a:t>
            </a:r>
            <a:r>
              <a:rPr lang="en-US" sz="2800" i="1" kern="1200" dirty="0" smtClean="0">
                <a:solidFill>
                  <a:srgbClr val="FFFF00"/>
                </a:solidFill>
                <a:effectLst/>
                <a:latin typeface="Arial" pitchFamily="34" charset="0"/>
                <a:cs typeface="Arial" pitchFamily="34" charset="0"/>
              </a:rPr>
              <a:t>.” </a:t>
            </a:r>
          </a:p>
          <a:p>
            <a:pPr marL="0" lvl="0" indent="0" eaLnBrk="0" hangingPunct="0">
              <a:spcBef>
                <a:spcPct val="0"/>
              </a:spcBef>
              <a:buClrTx/>
              <a:buSzTx/>
              <a:buNone/>
            </a:pPr>
            <a:endParaRPr lang="en-US" sz="2000" i="1" kern="1200" dirty="0">
              <a:effectLst/>
              <a:latin typeface="Arial" pitchFamily="34" charset="0"/>
              <a:cs typeface="Arial" pitchFamily="34" charset="0"/>
            </a:endParaRPr>
          </a:p>
          <a:p>
            <a:pPr lvl="1"/>
            <a:endParaRPr lang="en-US" sz="3200" dirty="0"/>
          </a:p>
        </p:txBody>
      </p:sp>
      <p:sp>
        <p:nvSpPr>
          <p:cNvPr id="4" name="Rectangle 5"/>
          <p:cNvSpPr>
            <a:spLocks noChangeArrowheads="1"/>
          </p:cNvSpPr>
          <p:nvPr/>
        </p:nvSpPr>
        <p:spPr bwMode="auto">
          <a:xfrm>
            <a:off x="672548" y="845344"/>
            <a:ext cx="73803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rgbClr val="FFFFFF"/>
              </a:buClr>
              <a:buSzPct val="70000"/>
              <a:buFont typeface="Wingdings" pitchFamily="2" charset="2"/>
              <a:buNone/>
            </a:pPr>
            <a:r>
              <a:rPr lang="en-US" sz="2000" dirty="0">
                <a:solidFill>
                  <a:srgbClr val="FFFFFF"/>
                </a:solidFill>
                <a:effectLst>
                  <a:outerShdw blurRad="38100" dist="38100" dir="2700000" algn="tl">
                    <a:srgbClr val="000000"/>
                  </a:outerShdw>
                </a:effectLst>
              </a:rPr>
              <a:t>(</a:t>
            </a:r>
            <a:r>
              <a:rPr lang="en-US" sz="2000" b="1" u="sng" dirty="0">
                <a:solidFill>
                  <a:srgbClr val="FFFFFF"/>
                </a:solidFill>
                <a:effectLst>
                  <a:outerShdw blurRad="38100" dist="38100" dir="2700000" algn="tl">
                    <a:srgbClr val="000000"/>
                  </a:outerShdw>
                </a:effectLst>
              </a:rPr>
              <a:t>M</a:t>
            </a:r>
            <a:r>
              <a:rPr lang="en-US" sz="2000" dirty="0">
                <a:solidFill>
                  <a:srgbClr val="FFFFFF"/>
                </a:solidFill>
                <a:effectLst>
                  <a:outerShdw blurRad="38100" dist="38100" dir="2700000" algn="tl">
                    <a:srgbClr val="000000"/>
                  </a:outerShdw>
                </a:effectLst>
              </a:rPr>
              <a:t>ulti-parameter </a:t>
            </a:r>
            <a:r>
              <a:rPr lang="en-US" sz="2000" b="1" u="sng" dirty="0">
                <a:solidFill>
                  <a:srgbClr val="FFFFFF"/>
                </a:solidFill>
                <a:effectLst>
                  <a:outerShdw blurRad="38100" dist="38100" dir="2700000" algn="tl">
                    <a:srgbClr val="000000"/>
                  </a:outerShdw>
                </a:effectLst>
              </a:rPr>
              <a:t>I</a:t>
            </a:r>
            <a:r>
              <a:rPr lang="en-US" sz="2000" dirty="0">
                <a:solidFill>
                  <a:srgbClr val="FFFFFF"/>
                </a:solidFill>
                <a:effectLst>
                  <a:outerShdw blurRad="38100" dist="38100" dir="2700000" algn="tl">
                    <a:srgbClr val="000000"/>
                  </a:outerShdw>
                </a:effectLst>
              </a:rPr>
              <a:t>ntelligent </a:t>
            </a:r>
            <a:r>
              <a:rPr lang="en-US" sz="2000" b="1" u="sng" dirty="0">
                <a:solidFill>
                  <a:srgbClr val="FFFFFF"/>
                </a:solidFill>
                <a:effectLst>
                  <a:outerShdw blurRad="38100" dist="38100" dir="2700000" algn="tl">
                    <a:srgbClr val="000000"/>
                  </a:outerShdw>
                </a:effectLst>
              </a:rPr>
              <a:t>M</a:t>
            </a:r>
            <a:r>
              <a:rPr lang="en-US" sz="2000" dirty="0">
                <a:solidFill>
                  <a:srgbClr val="FFFFFF"/>
                </a:solidFill>
                <a:effectLst>
                  <a:outerShdw blurRad="38100" dist="38100" dir="2700000" algn="tl">
                    <a:srgbClr val="000000"/>
                  </a:outerShdw>
                </a:effectLst>
              </a:rPr>
              <a:t>onitoring for </a:t>
            </a:r>
            <a:r>
              <a:rPr lang="en-US" sz="2000" b="1" u="sng" dirty="0">
                <a:solidFill>
                  <a:srgbClr val="FFFFFF"/>
                </a:solidFill>
                <a:effectLst>
                  <a:outerShdw blurRad="38100" dist="38100" dir="2700000" algn="tl">
                    <a:srgbClr val="000000"/>
                  </a:outerShdw>
                </a:effectLst>
              </a:rPr>
              <a:t>I</a:t>
            </a:r>
            <a:r>
              <a:rPr lang="en-US" sz="2000" dirty="0">
                <a:solidFill>
                  <a:srgbClr val="FFFFFF"/>
                </a:solidFill>
                <a:effectLst>
                  <a:outerShdw blurRad="38100" dist="38100" dir="2700000" algn="tl">
                    <a:srgbClr val="000000"/>
                  </a:outerShdw>
                </a:effectLst>
              </a:rPr>
              <a:t>ntensive </a:t>
            </a:r>
            <a:r>
              <a:rPr lang="en-US" sz="2000" b="1" u="sng" dirty="0">
                <a:solidFill>
                  <a:srgbClr val="FFFFFF"/>
                </a:solidFill>
                <a:effectLst>
                  <a:outerShdw blurRad="38100" dist="38100" dir="2700000" algn="tl">
                    <a:srgbClr val="000000"/>
                  </a:outerShdw>
                </a:effectLst>
              </a:rPr>
              <a:t>C</a:t>
            </a:r>
            <a:r>
              <a:rPr lang="en-US" sz="2000" dirty="0">
                <a:solidFill>
                  <a:srgbClr val="FFFFFF"/>
                </a:solidFill>
                <a:effectLst>
                  <a:outerShdw blurRad="38100" dist="38100" dir="2700000" algn="tl">
                    <a:srgbClr val="000000"/>
                  </a:outerShdw>
                </a:effectLst>
              </a:rPr>
              <a:t>are) Database</a:t>
            </a:r>
          </a:p>
        </p:txBody>
      </p:sp>
    </p:spTree>
    <p:extLst>
      <p:ext uri="{BB962C8B-B14F-4D97-AF65-F5344CB8AC3E}">
        <p14:creationId xmlns:p14="http://schemas.microsoft.com/office/powerpoint/2010/main" val="13326134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8"/>
            <a:ext cx="8229600" cy="594122"/>
          </a:xfrm>
        </p:spPr>
        <p:txBody>
          <a:bodyPr>
            <a:normAutofit fontScale="90000"/>
          </a:bodyPr>
          <a:lstStyle/>
          <a:p>
            <a:r>
              <a:rPr lang="en-US" dirty="0" smtClean="0"/>
              <a:t>GOALS</a:t>
            </a:r>
            <a:endParaRPr lang="en-US" dirty="0"/>
          </a:p>
        </p:txBody>
      </p:sp>
      <p:sp>
        <p:nvSpPr>
          <p:cNvPr id="243719" name="Rectangle 7"/>
          <p:cNvSpPr>
            <a:spLocks noGrp="1" noChangeArrowheads="1"/>
          </p:cNvSpPr>
          <p:nvPr>
            <p:ph type="body" idx="4294967295"/>
          </p:nvPr>
        </p:nvSpPr>
        <p:spPr>
          <a:xfrm>
            <a:off x="0" y="857250"/>
            <a:ext cx="8229600" cy="3886200"/>
          </a:xfrm>
          <a:noFill/>
          <a:ln/>
        </p:spPr>
        <p:txBody>
          <a:bodyPr>
            <a:normAutofit fontScale="92500" lnSpcReduction="10000"/>
          </a:bodyPr>
          <a:lstStyle/>
          <a:p>
            <a:r>
              <a:rPr lang="en-US" dirty="0" smtClean="0"/>
              <a:t>Mirror </a:t>
            </a:r>
            <a:r>
              <a:rPr lang="en-US" dirty="0"/>
              <a:t>the ICU environment in the laboratory </a:t>
            </a:r>
            <a:endParaRPr lang="en-US" dirty="0" smtClean="0"/>
          </a:p>
          <a:p>
            <a:pPr lvl="1"/>
            <a:r>
              <a:rPr lang="en-US" sz="2400" dirty="0" smtClean="0"/>
              <a:t>Waveforms, </a:t>
            </a:r>
            <a:r>
              <a:rPr lang="en-US" sz="2400" dirty="0" err="1" smtClean="0"/>
              <a:t>numerics</a:t>
            </a:r>
            <a:r>
              <a:rPr lang="en-US" sz="2400" dirty="0" smtClean="0"/>
              <a:t>, complete clinical data</a:t>
            </a:r>
          </a:p>
          <a:p>
            <a:pPr lvl="1"/>
            <a:endParaRPr lang="en-US" sz="1000" dirty="0"/>
          </a:p>
          <a:p>
            <a:pPr>
              <a:lnSpc>
                <a:spcPct val="90000"/>
              </a:lnSpc>
            </a:pPr>
            <a:r>
              <a:rPr lang="en-US" dirty="0"/>
              <a:t>Support:</a:t>
            </a:r>
          </a:p>
          <a:p>
            <a:pPr lvl="1"/>
            <a:r>
              <a:rPr lang="en-US" sz="2400" dirty="0"/>
              <a:t>Development and evaluation of algorithms for advanced patient monitoring and decision support</a:t>
            </a:r>
          </a:p>
          <a:p>
            <a:pPr lvl="1"/>
            <a:r>
              <a:rPr lang="en-US" sz="2400" dirty="0"/>
              <a:t>Retrospective clinical research in critical </a:t>
            </a:r>
            <a:r>
              <a:rPr lang="en-US" sz="2400" dirty="0" smtClean="0"/>
              <a:t>care</a:t>
            </a:r>
          </a:p>
          <a:p>
            <a:pPr lvl="1"/>
            <a:endParaRPr lang="en-US" sz="1000" dirty="0"/>
          </a:p>
          <a:p>
            <a:pPr>
              <a:lnSpc>
                <a:spcPct val="90000"/>
              </a:lnSpc>
            </a:pPr>
            <a:r>
              <a:rPr lang="en-US" dirty="0"/>
              <a:t>Make </a:t>
            </a:r>
            <a:r>
              <a:rPr lang="en-US" dirty="0" smtClean="0"/>
              <a:t>data public</a:t>
            </a:r>
          </a:p>
          <a:p>
            <a:pPr lvl="1">
              <a:lnSpc>
                <a:spcPct val="90000"/>
              </a:lnSpc>
            </a:pPr>
            <a:r>
              <a:rPr lang="en-US" dirty="0" smtClean="0"/>
              <a:t> E</a:t>
            </a:r>
            <a:r>
              <a:rPr lang="en-US" sz="2400" dirty="0" smtClean="0"/>
              <a:t>ngage </a:t>
            </a:r>
            <a:r>
              <a:rPr lang="en-US" sz="2400" dirty="0"/>
              <a:t>the creative energy of the world-wide research community</a:t>
            </a:r>
          </a:p>
        </p:txBody>
      </p:sp>
    </p:spTree>
    <p:extLst>
      <p:ext uri="{BB962C8B-B14F-4D97-AF65-F5344CB8AC3E}">
        <p14:creationId xmlns:p14="http://schemas.microsoft.com/office/powerpoint/2010/main" val="24297520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summary</a:t>
            </a:r>
            <a:endParaRPr lang="en-US" dirty="0"/>
          </a:p>
        </p:txBody>
      </p:sp>
      <p:sp>
        <p:nvSpPr>
          <p:cNvPr id="3" name="Content Placeholder 2"/>
          <p:cNvSpPr>
            <a:spLocks noGrp="1"/>
          </p:cNvSpPr>
          <p:nvPr>
            <p:ph idx="1"/>
          </p:nvPr>
        </p:nvSpPr>
        <p:spPr/>
        <p:txBody>
          <a:bodyPr/>
          <a:lstStyle/>
          <a:p>
            <a:r>
              <a:rPr lang="en-US" dirty="0" err="1" smtClean="0"/>
              <a:t>Physionet</a:t>
            </a:r>
            <a:endParaRPr lang="en-US" dirty="0" smtClean="0"/>
          </a:p>
          <a:p>
            <a:r>
              <a:rPr lang="en-US" dirty="0" smtClean="0"/>
              <a:t>MIMIC</a:t>
            </a:r>
          </a:p>
          <a:p>
            <a:r>
              <a:rPr lang="en-US" dirty="0" smtClean="0"/>
              <a:t>MIMIC-II</a:t>
            </a:r>
          </a:p>
          <a:p>
            <a:r>
              <a:rPr lang="en-US" dirty="0" smtClean="0"/>
              <a:t>MIMIC-III</a:t>
            </a:r>
          </a:p>
          <a:p>
            <a:r>
              <a:rPr lang="en-US" dirty="0" smtClean="0"/>
              <a:t>Recent news</a:t>
            </a:r>
            <a:endParaRPr lang="en-US" dirty="0"/>
          </a:p>
        </p:txBody>
      </p:sp>
    </p:spTree>
    <p:extLst>
      <p:ext uri="{BB962C8B-B14F-4D97-AF65-F5344CB8AC3E}">
        <p14:creationId xmlns:p14="http://schemas.microsoft.com/office/powerpoint/2010/main" val="17490736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Partners</a:t>
            </a:r>
            <a:endParaRPr lang="en-US" dirty="0"/>
          </a:p>
        </p:txBody>
      </p:sp>
      <p:sp>
        <p:nvSpPr>
          <p:cNvPr id="3" name="Content Placeholder 2"/>
          <p:cNvSpPr>
            <a:spLocks noGrp="1"/>
          </p:cNvSpPr>
          <p:nvPr>
            <p:ph idx="1"/>
          </p:nvPr>
        </p:nvSpPr>
        <p:spPr>
          <a:xfrm>
            <a:off x="457200" y="1428750"/>
            <a:ext cx="8229600" cy="2057400"/>
          </a:xfrm>
        </p:spPr>
        <p:txBody>
          <a:bodyPr>
            <a:normAutofit fontScale="70000" lnSpcReduction="20000"/>
          </a:bodyPr>
          <a:lstStyle/>
          <a:p>
            <a:r>
              <a:rPr lang="en-US" dirty="0" smtClean="0"/>
              <a:t>MIT faculty</a:t>
            </a:r>
          </a:p>
          <a:p>
            <a:pPr lvl="1"/>
            <a:r>
              <a:rPr lang="en-US" dirty="0" smtClean="0"/>
              <a:t>Mark, Szolovits, Verghese</a:t>
            </a:r>
          </a:p>
          <a:p>
            <a:endParaRPr lang="en-US" sz="1000" dirty="0" smtClean="0"/>
          </a:p>
          <a:p>
            <a:r>
              <a:rPr lang="en-US" dirty="0" smtClean="0"/>
              <a:t>Beth Israel Deaconess Medical Center</a:t>
            </a:r>
          </a:p>
          <a:p>
            <a:pPr lvl="1"/>
            <a:r>
              <a:rPr lang="en-US" dirty="0" smtClean="0"/>
              <a:t>Intensivists, IT department</a:t>
            </a:r>
          </a:p>
          <a:p>
            <a:pPr lvl="1"/>
            <a:endParaRPr lang="en-US" sz="1000" dirty="0" smtClean="0"/>
          </a:p>
          <a:p>
            <a:r>
              <a:rPr lang="en-US" dirty="0" smtClean="0"/>
              <a:t>Philips Healthcare</a:t>
            </a:r>
            <a:endParaRPr lang="en-US" dirty="0"/>
          </a:p>
        </p:txBody>
      </p:sp>
    </p:spTree>
    <p:extLst>
      <p:ext uri="{BB962C8B-B14F-4D97-AF65-F5344CB8AC3E}">
        <p14:creationId xmlns:p14="http://schemas.microsoft.com/office/powerpoint/2010/main" val="176281741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Optimal Environment at BIDMC</a:t>
            </a:r>
            <a:endParaRPr lang="en-US" sz="4000" dirty="0"/>
          </a:p>
        </p:txBody>
      </p:sp>
      <p:sp>
        <p:nvSpPr>
          <p:cNvPr id="3" name="Content Placeholder 2"/>
          <p:cNvSpPr>
            <a:spLocks noGrp="1"/>
          </p:cNvSpPr>
          <p:nvPr>
            <p:ph idx="1"/>
          </p:nvPr>
        </p:nvSpPr>
        <p:spPr/>
        <p:txBody>
          <a:bodyPr>
            <a:normAutofit lnSpcReduction="10000"/>
          </a:bodyPr>
          <a:lstStyle/>
          <a:p>
            <a:r>
              <a:rPr lang="en-US" sz="2800" dirty="0" smtClean="0"/>
              <a:t>Well established high quality hospital information system built over 35 years</a:t>
            </a:r>
          </a:p>
          <a:p>
            <a:r>
              <a:rPr lang="en-US" sz="2800" dirty="0" smtClean="0">
                <a:solidFill>
                  <a:srgbClr val="FF0000"/>
                </a:solidFill>
              </a:rPr>
              <a:t>IT department and chief (John </a:t>
            </a:r>
            <a:r>
              <a:rPr lang="en-US" sz="2800" dirty="0" err="1" smtClean="0">
                <a:solidFill>
                  <a:srgbClr val="FF0000"/>
                </a:solidFill>
              </a:rPr>
              <a:t>Halamka</a:t>
            </a:r>
            <a:r>
              <a:rPr lang="en-US" sz="2800" dirty="0" smtClean="0">
                <a:solidFill>
                  <a:srgbClr val="FF0000"/>
                </a:solidFill>
              </a:rPr>
              <a:t>) very supportive</a:t>
            </a:r>
          </a:p>
          <a:p>
            <a:r>
              <a:rPr lang="en-US" sz="2800" dirty="0" smtClean="0"/>
              <a:t>ICUs use Philips’ equipment:</a:t>
            </a:r>
          </a:p>
          <a:p>
            <a:pPr lvl="1"/>
            <a:r>
              <a:rPr lang="en-US" sz="2400" dirty="0" err="1" smtClean="0"/>
              <a:t>Intellivue</a:t>
            </a:r>
            <a:r>
              <a:rPr lang="en-US" sz="2400" dirty="0" smtClean="0"/>
              <a:t> monitoring network</a:t>
            </a:r>
          </a:p>
          <a:p>
            <a:pPr lvl="1"/>
            <a:r>
              <a:rPr lang="en-US" sz="2400" dirty="0" err="1" smtClean="0"/>
              <a:t>CareVue</a:t>
            </a:r>
            <a:r>
              <a:rPr lang="en-US" sz="2400" dirty="0" smtClean="0"/>
              <a:t> clinical information system</a:t>
            </a:r>
          </a:p>
          <a:p>
            <a:pPr lvl="1"/>
            <a:r>
              <a:rPr lang="en-US" sz="2400" dirty="0" smtClean="0"/>
              <a:t>Information Storage </a:t>
            </a:r>
            <a:r>
              <a:rPr lang="en-US" sz="2400" dirty="0"/>
              <a:t>M</a:t>
            </a:r>
            <a:r>
              <a:rPr lang="en-US" sz="2400" dirty="0" smtClean="0"/>
              <a:t>art (ISM) – Oracle DBS</a:t>
            </a:r>
            <a:endParaRPr lang="en-US" sz="2400" dirty="0"/>
          </a:p>
        </p:txBody>
      </p:sp>
    </p:spTree>
    <p:extLst>
      <p:ext uri="{BB962C8B-B14F-4D97-AF65-F5344CB8AC3E}">
        <p14:creationId xmlns:p14="http://schemas.microsoft.com/office/powerpoint/2010/main" val="17577574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IRB Approval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IRB approval 2001 and annually thereafter</a:t>
            </a:r>
          </a:p>
          <a:p>
            <a:r>
              <a:rPr lang="en-US" dirty="0" smtClean="0"/>
              <a:t>Waiver of informed consent</a:t>
            </a:r>
          </a:p>
          <a:p>
            <a:pPr lvl="1"/>
            <a:r>
              <a:rPr lang="en-US" dirty="0" smtClean="0"/>
              <a:t>Data to be de-identified</a:t>
            </a:r>
          </a:p>
          <a:p>
            <a:pPr lvl="1"/>
            <a:r>
              <a:rPr lang="en-US" dirty="0" smtClean="0"/>
              <a:t>Involves no risk to subjects</a:t>
            </a:r>
          </a:p>
          <a:p>
            <a:pPr lvl="1"/>
            <a:r>
              <a:rPr lang="en-US" dirty="0" smtClean="0"/>
              <a:t>Waiver will not adversely affect the rights and welfare of the subjects</a:t>
            </a:r>
          </a:p>
          <a:p>
            <a:pPr lvl="1"/>
            <a:r>
              <a:rPr lang="en-US" dirty="0" smtClean="0"/>
              <a:t>Research could not practicably be carried out without the waiver</a:t>
            </a:r>
          </a:p>
          <a:p>
            <a:pPr lvl="1"/>
            <a:endParaRPr lang="en-US" dirty="0"/>
          </a:p>
        </p:txBody>
      </p:sp>
    </p:spTree>
    <p:extLst>
      <p:ext uri="{BB962C8B-B14F-4D97-AF65-F5344CB8AC3E}">
        <p14:creationId xmlns:p14="http://schemas.microsoft.com/office/powerpoint/2010/main" val="16939959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ctrTitle"/>
          </p:nvPr>
        </p:nvSpPr>
        <p:spPr>
          <a:xfrm>
            <a:off x="496889" y="114300"/>
            <a:ext cx="8150225" cy="789385"/>
          </a:xfrm>
        </p:spPr>
        <p:txBody>
          <a:bodyPr lIns="0" tIns="0" rIns="0" bIns="0"/>
          <a:lstStyle/>
          <a:p>
            <a:pPr eaLnBrk="1" hangingPunct="1">
              <a:lnSpc>
                <a:spcPct val="95000"/>
              </a:lnSpc>
            </a:pPr>
            <a:r>
              <a:rPr lang="en-US" dirty="0" smtClean="0">
                <a:effectLst/>
                <a:latin typeface="Arial" charset="0"/>
                <a:cs typeface="Arial" charset="0"/>
              </a:rPr>
              <a:t>MIMIC II Data Acquisition</a:t>
            </a:r>
            <a:endParaRPr lang="en-US" sz="2900" dirty="0" smtClean="0">
              <a:effectLst/>
              <a:latin typeface="Arial" charset="0"/>
              <a:cs typeface="Arial" charset="0"/>
            </a:endParaRPr>
          </a:p>
        </p:txBody>
      </p:sp>
      <p:pic>
        <p:nvPicPr>
          <p:cNvPr id="4" name="Picture 3"/>
          <p:cNvPicPr>
            <a:picLocks noChangeAspect="1"/>
          </p:cNvPicPr>
          <p:nvPr/>
        </p:nvPicPr>
        <p:blipFill>
          <a:blip r:embed="rId3"/>
          <a:stretch>
            <a:fillRect/>
          </a:stretch>
        </p:blipFill>
        <p:spPr>
          <a:xfrm>
            <a:off x="1600200" y="982115"/>
            <a:ext cx="6397816" cy="4153993"/>
          </a:xfrm>
          <a:prstGeom prst="rect">
            <a:avLst/>
          </a:prstGeom>
        </p:spPr>
      </p:pic>
    </p:spTree>
    <p:extLst>
      <p:ext uri="{BB962C8B-B14F-4D97-AF65-F5344CB8AC3E}">
        <p14:creationId xmlns:p14="http://schemas.microsoft.com/office/powerpoint/2010/main" val="40796409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rrowheads="1"/>
          </p:cNvSpPr>
          <p:nvPr>
            <p:ph type="title"/>
          </p:nvPr>
        </p:nvSpPr>
        <p:spPr>
          <a:xfrm>
            <a:off x="457200" y="-57150"/>
            <a:ext cx="8229600" cy="857250"/>
          </a:xfrm>
        </p:spPr>
        <p:txBody>
          <a:bodyPr/>
          <a:lstStyle/>
          <a:p>
            <a:r>
              <a:rPr lang="en-US"/>
              <a:t>MIMIC II Contents (1)</a:t>
            </a:r>
          </a:p>
        </p:txBody>
      </p:sp>
      <p:sp>
        <p:nvSpPr>
          <p:cNvPr id="136195" name="Rectangle 3"/>
          <p:cNvSpPr>
            <a:spLocks noGrp="1" noChangeArrowheads="1"/>
          </p:cNvSpPr>
          <p:nvPr>
            <p:ph type="body" sz="half" idx="1"/>
          </p:nvPr>
        </p:nvSpPr>
        <p:spPr>
          <a:xfrm>
            <a:off x="304800" y="800100"/>
            <a:ext cx="8610600" cy="571500"/>
          </a:xfrm>
        </p:spPr>
        <p:txBody>
          <a:bodyPr>
            <a:normAutofit fontScale="77500" lnSpcReduction="20000"/>
          </a:bodyPr>
          <a:lstStyle/>
          <a:p>
            <a:pPr>
              <a:lnSpc>
                <a:spcPct val="90000"/>
              </a:lnSpc>
            </a:pPr>
            <a:r>
              <a:rPr lang="en-US" sz="2800" b="1" dirty="0"/>
              <a:t>Clinical Data for entire ICU </a:t>
            </a:r>
            <a:r>
              <a:rPr lang="en-US" sz="2800" b="1" dirty="0" smtClean="0"/>
              <a:t>stay &amp; subsequent hospital admissions </a:t>
            </a:r>
            <a:endParaRPr lang="en-US" sz="2800" dirty="0"/>
          </a:p>
        </p:txBody>
      </p:sp>
      <p:graphicFrame>
        <p:nvGraphicFramePr>
          <p:cNvPr id="136196" name="Group 4"/>
          <p:cNvGraphicFramePr>
            <a:graphicFrameLocks noGrp="1"/>
          </p:cNvGraphicFramePr>
          <p:nvPr>
            <p:ph sz="quarter" idx="2"/>
            <p:extLst>
              <p:ext uri="{D42A27DB-BD31-4B8C-83A1-F6EECF244321}">
                <p14:modId xmlns:p14="http://schemas.microsoft.com/office/powerpoint/2010/main" val="65173744"/>
              </p:ext>
            </p:extLst>
          </p:nvPr>
        </p:nvGraphicFramePr>
        <p:xfrm>
          <a:off x="457200" y="1565910"/>
          <a:ext cx="3352800" cy="3383279"/>
        </p:xfrm>
        <a:graphic>
          <a:graphicData uri="http://schemas.openxmlformats.org/drawingml/2006/table">
            <a:tbl>
              <a:tblPr/>
              <a:tblGrid>
                <a:gridCol w="3352800"/>
              </a:tblGrid>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chemeClr val="bg2"/>
                          </a:solidFill>
                          <a:effectLst/>
                          <a:latin typeface="Arial" charset="0"/>
                          <a:cs typeface="Arial" charset="0"/>
                        </a:rPr>
                        <a:t>Hourly physiologic measures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smtClean="0">
                          <a:ln>
                            <a:noFill/>
                          </a:ln>
                          <a:solidFill>
                            <a:schemeClr val="bg2"/>
                          </a:solidFill>
                          <a:effectLst/>
                          <a:latin typeface="Arial" charset="0"/>
                          <a:cs typeface="Arial" charset="0"/>
                        </a:rPr>
                        <a:t>Laboratory results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smtClean="0">
                          <a:ln>
                            <a:noFill/>
                          </a:ln>
                          <a:solidFill>
                            <a:schemeClr val="bg2"/>
                          </a:solidFill>
                          <a:effectLst/>
                          <a:latin typeface="Arial" charset="0"/>
                          <a:cs typeface="Arial" charset="0"/>
                        </a:rPr>
                        <a:t>Fluid balance</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chemeClr val="bg2"/>
                          </a:solidFill>
                          <a:effectLst/>
                          <a:latin typeface="Arial" charset="0"/>
                          <a:cs typeface="Arial" charset="0"/>
                        </a:rPr>
                        <a:t>IV medications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smtClean="0">
                          <a:ln>
                            <a:noFill/>
                          </a:ln>
                          <a:solidFill>
                            <a:schemeClr val="bg2"/>
                          </a:solidFill>
                          <a:effectLst/>
                          <a:latin typeface="Arial" charset="0"/>
                          <a:cs typeface="Arial" charset="0"/>
                        </a:rPr>
                        <a:t>Ventilator settings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smtClean="0">
                          <a:ln>
                            <a:noFill/>
                          </a:ln>
                          <a:solidFill>
                            <a:schemeClr val="bg2"/>
                          </a:solidFill>
                          <a:effectLst/>
                          <a:latin typeface="Arial" charset="0"/>
                          <a:cs typeface="Arial" charset="0"/>
                        </a:rPr>
                        <a:t>Demographics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chemeClr val="bg2"/>
                          </a:solidFill>
                          <a:effectLst/>
                          <a:latin typeface="Arial" charset="0"/>
                          <a:cs typeface="Arial" charset="0"/>
                        </a:rPr>
                        <a:t>ICD-9 codes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smtClean="0">
                          <a:ln>
                            <a:noFill/>
                          </a:ln>
                          <a:solidFill>
                            <a:schemeClr val="bg2"/>
                          </a:solidFill>
                          <a:effectLst/>
                          <a:latin typeface="Arial" charset="0"/>
                          <a:cs typeface="Arial" charset="0"/>
                        </a:rPr>
                        <a:t>Physician orders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rgbClr val="FF0000"/>
                          </a:solidFill>
                          <a:effectLst/>
                          <a:latin typeface="Arial" charset="0"/>
                          <a:cs typeface="Arial" charset="0"/>
                        </a:rPr>
                        <a:t>Reports: radiology, echo, ECG</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rgbClr val="FF0000"/>
                          </a:solidFill>
                          <a:effectLst/>
                          <a:latin typeface="Arial" charset="0"/>
                          <a:cs typeface="Arial" charset="0"/>
                        </a:rPr>
                        <a:t>Nurse progress notes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rgbClr val="FF0000"/>
                          </a:solidFill>
                          <a:effectLst/>
                          <a:latin typeface="Arial" charset="0"/>
                          <a:cs typeface="Arial" charset="0"/>
                        </a:rPr>
                        <a:t>Discharge summaries</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r h="274320">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sz="1400" b="0" i="0" u="none" strike="noStrike" cap="none" normalizeH="0" baseline="0" dirty="0" smtClean="0">
                          <a:ln>
                            <a:noFill/>
                          </a:ln>
                          <a:solidFill>
                            <a:schemeClr val="bg2"/>
                          </a:solidFill>
                          <a:effectLst/>
                          <a:latin typeface="Arial" charset="0"/>
                          <a:cs typeface="Arial" charset="0"/>
                        </a:rPr>
                        <a:t>etc.</a:t>
                      </a:r>
                    </a:p>
                  </a:txBody>
                  <a:tcPr marT="34290" marB="34290"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rgbClr val="D9F1FF"/>
                    </a:solidFill>
                  </a:tcPr>
                </a:tc>
              </a:tr>
            </a:tbl>
          </a:graphicData>
        </a:graphic>
      </p:graphicFrame>
      <p:grpSp>
        <p:nvGrpSpPr>
          <p:cNvPr id="136224" name="Group 32"/>
          <p:cNvGrpSpPr>
            <a:grpSpLocks/>
          </p:cNvGrpSpPr>
          <p:nvPr/>
        </p:nvGrpSpPr>
        <p:grpSpPr bwMode="auto">
          <a:xfrm>
            <a:off x="4086226" y="1568635"/>
            <a:ext cx="4829175" cy="3396853"/>
            <a:chOff x="2574" y="1246"/>
            <a:chExt cx="3042" cy="2853"/>
          </a:xfrm>
        </p:grpSpPr>
        <p:pic>
          <p:nvPicPr>
            <p:cNvPr id="136225" name="Picture 3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74" y="1246"/>
              <a:ext cx="3042" cy="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26" name="Line 34"/>
            <p:cNvSpPr>
              <a:spLocks noChangeShapeType="1"/>
            </p:cNvSpPr>
            <p:nvPr/>
          </p:nvSpPr>
          <p:spPr bwMode="auto">
            <a:xfrm>
              <a:off x="4512" y="3792"/>
              <a:ext cx="384" cy="0"/>
            </a:xfrm>
            <a:prstGeom prst="line">
              <a:avLst/>
            </a:prstGeom>
            <a:noFill/>
            <a:ln w="381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136227" name="Text Box 35"/>
            <p:cNvSpPr txBox="1">
              <a:spLocks noChangeArrowheads="1"/>
            </p:cNvSpPr>
            <p:nvPr/>
          </p:nvSpPr>
          <p:spPr bwMode="auto">
            <a:xfrm>
              <a:off x="4482" y="3840"/>
              <a:ext cx="383" cy="259"/>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a:solidFill>
                    <a:srgbClr val="000514"/>
                  </a:solidFill>
                </a:rPr>
                <a:t>1 Day</a:t>
              </a:r>
            </a:p>
          </p:txBody>
        </p:sp>
      </p:grpSp>
    </p:spTree>
    <p:extLst>
      <p:ext uri="{BB962C8B-B14F-4D97-AF65-F5344CB8AC3E}">
        <p14:creationId xmlns:p14="http://schemas.microsoft.com/office/powerpoint/2010/main" val="91982515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a:xfrm>
            <a:off x="457200" y="-57150"/>
            <a:ext cx="8229600" cy="857250"/>
          </a:xfrm>
          <a:noFill/>
          <a:ln/>
        </p:spPr>
        <p:txBody>
          <a:bodyPr/>
          <a:lstStyle/>
          <a:p>
            <a:r>
              <a:rPr lang="en-US"/>
              <a:t>MIMIC II Contents (2)</a:t>
            </a:r>
          </a:p>
        </p:txBody>
      </p:sp>
      <p:sp>
        <p:nvSpPr>
          <p:cNvPr id="138243" name="Rectangle 3"/>
          <p:cNvSpPr>
            <a:spLocks noGrp="1" noChangeArrowheads="1"/>
          </p:cNvSpPr>
          <p:nvPr>
            <p:ph type="body" sz="half" idx="3"/>
          </p:nvPr>
        </p:nvSpPr>
        <p:spPr>
          <a:xfrm>
            <a:off x="304800" y="685800"/>
            <a:ext cx="8229600" cy="457200"/>
          </a:xfrm>
        </p:spPr>
        <p:txBody>
          <a:bodyPr>
            <a:normAutofit fontScale="92500" lnSpcReduction="10000"/>
          </a:bodyPr>
          <a:lstStyle/>
          <a:p>
            <a:pPr>
              <a:lnSpc>
                <a:spcPct val="90000"/>
              </a:lnSpc>
            </a:pPr>
            <a:r>
              <a:rPr lang="en-US" b="1" dirty="0"/>
              <a:t>Continuous Physiologic Data</a:t>
            </a:r>
            <a:r>
              <a:rPr lang="en-US" dirty="0"/>
              <a:t> </a:t>
            </a:r>
            <a:endParaRPr lang="en-US" b="1" dirty="0"/>
          </a:p>
        </p:txBody>
      </p:sp>
      <p:sp>
        <p:nvSpPr>
          <p:cNvPr id="138244" name="Text Box 4"/>
          <p:cNvSpPr txBox="1">
            <a:spLocks noChangeArrowheads="1"/>
          </p:cNvSpPr>
          <p:nvPr/>
        </p:nvSpPr>
        <p:spPr bwMode="auto">
          <a:xfrm>
            <a:off x="329872" y="1600200"/>
            <a:ext cx="35392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solidFill>
                  <a:srgbClr val="FFFFFF"/>
                </a:solidFill>
                <a:effectLst>
                  <a:outerShdw blurRad="38100" dist="38100" dir="2700000" algn="tl">
                    <a:srgbClr val="000000"/>
                  </a:outerShdw>
                </a:effectLst>
              </a:rPr>
              <a:t>Waveforms (sampled @ 125 Hz)</a:t>
            </a:r>
          </a:p>
          <a:p>
            <a:pPr algn="ctr"/>
            <a:r>
              <a:rPr lang="en-US" sz="2000" dirty="0">
                <a:solidFill>
                  <a:srgbClr val="FFFFFF"/>
                </a:solidFill>
                <a:effectLst>
                  <a:outerShdw blurRad="38100" dist="38100" dir="2700000" algn="tl">
                    <a:srgbClr val="000000"/>
                  </a:outerShdw>
                </a:effectLst>
              </a:rPr>
              <a:t>10-bit resolution</a:t>
            </a:r>
          </a:p>
        </p:txBody>
      </p:sp>
      <p:sp>
        <p:nvSpPr>
          <p:cNvPr id="138245" name="Text Box 5"/>
          <p:cNvSpPr txBox="1">
            <a:spLocks noChangeArrowheads="1"/>
          </p:cNvSpPr>
          <p:nvPr/>
        </p:nvSpPr>
        <p:spPr bwMode="auto">
          <a:xfrm>
            <a:off x="165940" y="4269685"/>
            <a:ext cx="314746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dirty="0">
                <a:solidFill>
                  <a:srgbClr val="FFFFFF"/>
                </a:solidFill>
                <a:effectLst>
                  <a:outerShdw blurRad="38100" dist="38100" dir="2700000" algn="tl">
                    <a:srgbClr val="000000"/>
                  </a:outerShdw>
                </a:effectLst>
              </a:rPr>
              <a:t>Minute-by-minute trend of </a:t>
            </a:r>
          </a:p>
          <a:p>
            <a:r>
              <a:rPr lang="en-US" sz="2000" dirty="0">
                <a:solidFill>
                  <a:srgbClr val="FFFFFF"/>
                </a:solidFill>
                <a:effectLst>
                  <a:outerShdw blurRad="38100" dist="38100" dir="2700000" algn="tl">
                    <a:srgbClr val="000000"/>
                  </a:outerShdw>
                </a:effectLst>
              </a:rPr>
              <a:t>physiological measurements</a:t>
            </a:r>
          </a:p>
        </p:txBody>
      </p:sp>
      <p:sp>
        <p:nvSpPr>
          <p:cNvPr id="138247" name="Text Box 7"/>
          <p:cNvSpPr txBox="1">
            <a:spLocks noChangeArrowheads="1"/>
          </p:cNvSpPr>
          <p:nvPr/>
        </p:nvSpPr>
        <p:spPr bwMode="auto">
          <a:xfrm>
            <a:off x="317751" y="2800351"/>
            <a:ext cx="341897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000" dirty="0">
                <a:solidFill>
                  <a:srgbClr val="FFFFFF"/>
                </a:solidFill>
              </a:rPr>
              <a:t>Waveforms with IV Medication</a:t>
            </a:r>
          </a:p>
          <a:p>
            <a:pPr algn="ctr"/>
            <a:r>
              <a:rPr lang="en-US" sz="2000" dirty="0">
                <a:solidFill>
                  <a:srgbClr val="FFFFFF"/>
                </a:solidFill>
              </a:rPr>
              <a:t>Record</a:t>
            </a:r>
          </a:p>
        </p:txBody>
      </p:sp>
      <p:pic>
        <p:nvPicPr>
          <p:cNvPr id="8" name="Picture 6"/>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057650" y="1371601"/>
            <a:ext cx="5010150" cy="91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57651" y="2400301"/>
            <a:ext cx="4966901" cy="1571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057650" y="4113420"/>
            <a:ext cx="4943088" cy="915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83147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Rectangle 3"/>
          <p:cNvSpPr>
            <a:spLocks noRot="1" noChangeArrowheads="1"/>
          </p:cNvSpPr>
          <p:nvPr/>
        </p:nvSpPr>
        <p:spPr bwMode="auto">
          <a:xfrm>
            <a:off x="381000" y="114300"/>
            <a:ext cx="84582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3600" dirty="0"/>
              <a:t>Automated De-identification of Free Text</a:t>
            </a:r>
            <a:endParaRPr lang="en-US" sz="3600" b="1" dirty="0">
              <a:solidFill>
                <a:srgbClr val="E5E5FF"/>
              </a:solidFill>
              <a:effectLst>
                <a:outerShdw blurRad="38100" dist="38100" dir="2700000" algn="tl">
                  <a:srgbClr val="000000"/>
                </a:outerShdw>
              </a:effectLst>
            </a:endParaRPr>
          </a:p>
        </p:txBody>
      </p:sp>
      <p:sp>
        <p:nvSpPr>
          <p:cNvPr id="156676" name="AutoShape 4"/>
          <p:cNvSpPr>
            <a:spLocks noChangeAspect="1" noChangeArrowheads="1" noTextEdit="1"/>
          </p:cNvSpPr>
          <p:nvPr/>
        </p:nvSpPr>
        <p:spPr bwMode="auto">
          <a:xfrm>
            <a:off x="3070226" y="2052637"/>
            <a:ext cx="8899525" cy="369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grpSp>
        <p:nvGrpSpPr>
          <p:cNvPr id="157273" name="Group 601"/>
          <p:cNvGrpSpPr>
            <a:grpSpLocks/>
          </p:cNvGrpSpPr>
          <p:nvPr/>
        </p:nvGrpSpPr>
        <p:grpSpPr bwMode="auto">
          <a:xfrm>
            <a:off x="128606" y="1020366"/>
            <a:ext cx="8885238" cy="3824288"/>
            <a:chOff x="100" y="857"/>
            <a:chExt cx="5597" cy="3212"/>
          </a:xfrm>
        </p:grpSpPr>
        <p:grpSp>
          <p:nvGrpSpPr>
            <p:cNvPr id="156718" name="Group 46"/>
            <p:cNvGrpSpPr>
              <a:grpSpLocks/>
            </p:cNvGrpSpPr>
            <p:nvPr/>
          </p:nvGrpSpPr>
          <p:grpSpPr bwMode="auto">
            <a:xfrm>
              <a:off x="4516" y="1177"/>
              <a:ext cx="835" cy="1073"/>
              <a:chOff x="4572" y="1177"/>
              <a:chExt cx="835" cy="1073"/>
            </a:xfrm>
          </p:grpSpPr>
          <p:grpSp>
            <p:nvGrpSpPr>
              <p:cNvPr id="156684" name="Group 12"/>
              <p:cNvGrpSpPr>
                <a:grpSpLocks/>
              </p:cNvGrpSpPr>
              <p:nvPr/>
            </p:nvGrpSpPr>
            <p:grpSpPr bwMode="auto">
              <a:xfrm>
                <a:off x="4878" y="1570"/>
                <a:ext cx="220" cy="153"/>
                <a:chOff x="4878" y="1570"/>
                <a:chExt cx="220" cy="153"/>
              </a:xfrm>
            </p:grpSpPr>
            <p:sp>
              <p:nvSpPr>
                <p:cNvPr id="156678" name="Freeform 6"/>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679" name="Rectangle 7"/>
                <p:cNvSpPr>
                  <a:spLocks noChangeArrowheads="1"/>
                </p:cNvSpPr>
                <p:nvPr/>
              </p:nvSpPr>
              <p:spPr bwMode="auto">
                <a:xfrm>
                  <a:off x="4933" y="1580"/>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680" name="Rectangle 8"/>
                <p:cNvSpPr>
                  <a:spLocks noChangeArrowheads="1"/>
                </p:cNvSpPr>
                <p:nvPr/>
              </p:nvSpPr>
              <p:spPr bwMode="auto">
                <a:xfrm>
                  <a:off x="4933" y="1570"/>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681" name="Freeform 9"/>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682" name="Rectangle 10"/>
                <p:cNvSpPr>
                  <a:spLocks noChangeArrowheads="1"/>
                </p:cNvSpPr>
                <p:nvPr/>
              </p:nvSpPr>
              <p:spPr bwMode="auto">
                <a:xfrm>
                  <a:off x="4933" y="1580"/>
                  <a:ext cx="110" cy="9"/>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683" name="Rectangle 11"/>
                <p:cNvSpPr>
                  <a:spLocks noChangeArrowheads="1"/>
                </p:cNvSpPr>
                <p:nvPr/>
              </p:nvSpPr>
              <p:spPr bwMode="auto">
                <a:xfrm>
                  <a:off x="4933" y="1570"/>
                  <a:ext cx="110" cy="5"/>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699" name="Group 27"/>
              <p:cNvGrpSpPr>
                <a:grpSpLocks/>
              </p:cNvGrpSpPr>
              <p:nvPr/>
            </p:nvGrpSpPr>
            <p:grpSpPr bwMode="auto">
              <a:xfrm>
                <a:off x="4674" y="1177"/>
                <a:ext cx="615" cy="351"/>
                <a:chOff x="4674" y="1177"/>
                <a:chExt cx="615" cy="351"/>
              </a:xfrm>
            </p:grpSpPr>
            <p:grpSp>
              <p:nvGrpSpPr>
                <p:cNvPr id="156687" name="Group 15"/>
                <p:cNvGrpSpPr>
                  <a:grpSpLocks/>
                </p:cNvGrpSpPr>
                <p:nvPr/>
              </p:nvGrpSpPr>
              <p:grpSpPr bwMode="auto">
                <a:xfrm>
                  <a:off x="4674" y="1177"/>
                  <a:ext cx="615" cy="351"/>
                  <a:chOff x="4674" y="1177"/>
                  <a:chExt cx="615" cy="351"/>
                </a:xfrm>
              </p:grpSpPr>
              <p:sp>
                <p:nvSpPr>
                  <p:cNvPr id="156685" name="Freeform 13"/>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686" name="Freeform 14"/>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688" name="Rectangle 16"/>
                <p:cNvSpPr>
                  <a:spLocks noChangeArrowheads="1"/>
                </p:cNvSpPr>
                <p:nvPr/>
              </p:nvSpPr>
              <p:spPr bwMode="auto">
                <a:xfrm>
                  <a:off x="4764" y="1195"/>
                  <a:ext cx="466"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689" name="Rectangle 17"/>
                <p:cNvSpPr>
                  <a:spLocks noChangeArrowheads="1"/>
                </p:cNvSpPr>
                <p:nvPr/>
              </p:nvSpPr>
              <p:spPr bwMode="auto">
                <a:xfrm>
                  <a:off x="4800" y="1217"/>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Non</a:t>
                  </a:r>
                  <a:endParaRPr lang="en-US">
                    <a:solidFill>
                      <a:srgbClr val="FFFFFF"/>
                    </a:solidFill>
                  </a:endParaRPr>
                </a:p>
              </p:txBody>
            </p:sp>
            <p:sp>
              <p:nvSpPr>
                <p:cNvPr id="156690" name="Rectangle 18"/>
                <p:cNvSpPr>
                  <a:spLocks noChangeArrowheads="1"/>
                </p:cNvSpPr>
                <p:nvPr/>
              </p:nvSpPr>
              <p:spPr bwMode="auto">
                <a:xfrm>
                  <a:off x="4970" y="1217"/>
                  <a:ext cx="2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a:t>
                  </a:r>
                  <a:endParaRPr lang="en-US">
                    <a:solidFill>
                      <a:srgbClr val="FFFFFF"/>
                    </a:solidFill>
                  </a:endParaRPr>
                </a:p>
              </p:txBody>
            </p:sp>
            <p:sp>
              <p:nvSpPr>
                <p:cNvPr id="156691" name="Rectangle 19"/>
                <p:cNvSpPr>
                  <a:spLocks noChangeArrowheads="1"/>
                </p:cNvSpPr>
                <p:nvPr/>
              </p:nvSpPr>
              <p:spPr bwMode="auto">
                <a:xfrm>
                  <a:off x="5000" y="1217"/>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PHIs</a:t>
                  </a:r>
                  <a:endParaRPr lang="en-US">
                    <a:solidFill>
                      <a:srgbClr val="FFFFFF"/>
                    </a:solidFill>
                  </a:endParaRPr>
                </a:p>
              </p:txBody>
            </p:sp>
            <p:sp>
              <p:nvSpPr>
                <p:cNvPr id="156692" name="Rectangle 20"/>
                <p:cNvSpPr>
                  <a:spLocks noChangeArrowheads="1"/>
                </p:cNvSpPr>
                <p:nvPr/>
              </p:nvSpPr>
              <p:spPr bwMode="auto">
                <a:xfrm>
                  <a:off x="4800" y="1308"/>
                  <a:ext cx="395"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693" name="Rectangle 21"/>
                <p:cNvSpPr>
                  <a:spLocks noChangeArrowheads="1"/>
                </p:cNvSpPr>
                <p:nvPr/>
              </p:nvSpPr>
              <p:spPr bwMode="auto">
                <a:xfrm>
                  <a:off x="4710" y="1320"/>
                  <a:ext cx="549"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694" name="Rectangle 22"/>
                <p:cNvSpPr>
                  <a:spLocks noChangeArrowheads="1"/>
                </p:cNvSpPr>
                <p:nvPr/>
              </p:nvSpPr>
              <p:spPr bwMode="auto">
                <a:xfrm>
                  <a:off x="4746" y="134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695" name="Rectangle 23"/>
                <p:cNvSpPr>
                  <a:spLocks noChangeArrowheads="1"/>
                </p:cNvSpPr>
                <p:nvPr/>
              </p:nvSpPr>
              <p:spPr bwMode="auto">
                <a:xfrm>
                  <a:off x="4781" y="1340"/>
                  <a:ext cx="16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UMLS/</a:t>
                  </a:r>
                  <a:endParaRPr lang="en-US">
                    <a:solidFill>
                      <a:srgbClr val="FFFFFF"/>
                    </a:solidFill>
                  </a:endParaRPr>
                </a:p>
              </p:txBody>
            </p:sp>
            <p:sp>
              <p:nvSpPr>
                <p:cNvPr id="156696" name="Rectangle 24"/>
                <p:cNvSpPr>
                  <a:spLocks noChangeArrowheads="1"/>
                </p:cNvSpPr>
                <p:nvPr/>
              </p:nvSpPr>
              <p:spPr bwMode="auto">
                <a:xfrm>
                  <a:off x="4963" y="1340"/>
                  <a:ext cx="19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Snomed</a:t>
                  </a:r>
                  <a:endParaRPr lang="en-US">
                    <a:solidFill>
                      <a:srgbClr val="FFFFFF"/>
                    </a:solidFill>
                  </a:endParaRPr>
                </a:p>
              </p:txBody>
            </p:sp>
            <p:sp>
              <p:nvSpPr>
                <p:cNvPr id="156697" name="Rectangle 25"/>
                <p:cNvSpPr>
                  <a:spLocks noChangeArrowheads="1"/>
                </p:cNvSpPr>
                <p:nvPr/>
              </p:nvSpPr>
              <p:spPr bwMode="auto">
                <a:xfrm>
                  <a:off x="4746" y="141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698" name="Rectangle 26"/>
                <p:cNvSpPr>
                  <a:spLocks noChangeArrowheads="1"/>
                </p:cNvSpPr>
                <p:nvPr/>
              </p:nvSpPr>
              <p:spPr bwMode="auto">
                <a:xfrm>
                  <a:off x="4781" y="1410"/>
                  <a:ext cx="37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Common words</a:t>
                  </a:r>
                  <a:endParaRPr lang="en-US">
                    <a:solidFill>
                      <a:srgbClr val="FFFFFF"/>
                    </a:solidFill>
                  </a:endParaRPr>
                </a:p>
              </p:txBody>
            </p:sp>
          </p:grpSp>
          <p:grpSp>
            <p:nvGrpSpPr>
              <p:cNvPr id="156717" name="Group 45"/>
              <p:cNvGrpSpPr>
                <a:grpSpLocks/>
              </p:cNvGrpSpPr>
              <p:nvPr/>
            </p:nvGrpSpPr>
            <p:grpSpPr bwMode="auto">
              <a:xfrm>
                <a:off x="4572" y="1752"/>
                <a:ext cx="835" cy="498"/>
                <a:chOff x="4572" y="1752"/>
                <a:chExt cx="835" cy="498"/>
              </a:xfrm>
            </p:grpSpPr>
            <p:grpSp>
              <p:nvGrpSpPr>
                <p:cNvPr id="156702" name="Group 30"/>
                <p:cNvGrpSpPr>
                  <a:grpSpLocks/>
                </p:cNvGrpSpPr>
                <p:nvPr/>
              </p:nvGrpSpPr>
              <p:grpSpPr bwMode="auto">
                <a:xfrm>
                  <a:off x="5004" y="2045"/>
                  <a:ext cx="300" cy="153"/>
                  <a:chOff x="5004" y="2045"/>
                  <a:chExt cx="300" cy="153"/>
                </a:xfrm>
              </p:grpSpPr>
              <p:sp>
                <p:nvSpPr>
                  <p:cNvPr id="156700" name="Freeform 28"/>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01" name="Freeform 29"/>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05" name="Group 33"/>
                <p:cNvGrpSpPr>
                  <a:grpSpLocks/>
                </p:cNvGrpSpPr>
                <p:nvPr/>
              </p:nvGrpSpPr>
              <p:grpSpPr bwMode="auto">
                <a:xfrm>
                  <a:off x="4595" y="1781"/>
                  <a:ext cx="146" cy="272"/>
                  <a:chOff x="4595" y="1781"/>
                  <a:chExt cx="146" cy="272"/>
                </a:xfrm>
              </p:grpSpPr>
              <p:sp>
                <p:nvSpPr>
                  <p:cNvPr id="156703" name="Freeform 31"/>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04" name="Freeform 32"/>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08" name="Group 36"/>
                <p:cNvGrpSpPr>
                  <a:grpSpLocks/>
                </p:cNvGrpSpPr>
                <p:nvPr/>
              </p:nvGrpSpPr>
              <p:grpSpPr bwMode="auto">
                <a:xfrm>
                  <a:off x="4572" y="1752"/>
                  <a:ext cx="835" cy="498"/>
                  <a:chOff x="4572" y="1752"/>
                  <a:chExt cx="835" cy="498"/>
                </a:xfrm>
              </p:grpSpPr>
              <p:sp>
                <p:nvSpPr>
                  <p:cNvPr id="156706" name="Freeform 34"/>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6707" name="Freeform 35"/>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709" name="Rectangle 37"/>
                <p:cNvSpPr>
                  <a:spLocks noChangeArrowheads="1"/>
                </p:cNvSpPr>
                <p:nvPr/>
              </p:nvSpPr>
              <p:spPr bwMode="auto">
                <a:xfrm>
                  <a:off x="4737" y="1766"/>
                  <a:ext cx="495" cy="14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10" name="Rectangle 38"/>
                <p:cNvSpPr>
                  <a:spLocks noChangeArrowheads="1"/>
                </p:cNvSpPr>
                <p:nvPr/>
              </p:nvSpPr>
              <p:spPr bwMode="auto">
                <a:xfrm>
                  <a:off x="4773" y="1788"/>
                  <a:ext cx="3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Heuristics</a:t>
                  </a:r>
                  <a:endParaRPr lang="en-US">
                    <a:solidFill>
                      <a:srgbClr val="FFFFFF"/>
                    </a:solidFill>
                  </a:endParaRPr>
                </a:p>
              </p:txBody>
            </p:sp>
            <p:sp>
              <p:nvSpPr>
                <p:cNvPr id="156711" name="Rectangle 39"/>
                <p:cNvSpPr>
                  <a:spLocks noChangeArrowheads="1"/>
                </p:cNvSpPr>
                <p:nvPr/>
              </p:nvSpPr>
              <p:spPr bwMode="auto">
                <a:xfrm>
                  <a:off x="4574" y="1919"/>
                  <a:ext cx="815" cy="28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12" name="Rectangle 40"/>
                <p:cNvSpPr>
                  <a:spLocks noChangeArrowheads="1"/>
                </p:cNvSpPr>
                <p:nvPr/>
              </p:nvSpPr>
              <p:spPr bwMode="auto">
                <a:xfrm>
                  <a:off x="4609" y="1942"/>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rPr>
                    <a:t>-</a:t>
                  </a:r>
                  <a:endParaRPr lang="en-US">
                    <a:solidFill>
                      <a:srgbClr val="FFFFFF"/>
                    </a:solidFill>
                  </a:endParaRPr>
                </a:p>
              </p:txBody>
            </p:sp>
            <p:sp>
              <p:nvSpPr>
                <p:cNvPr id="156713" name="Rectangle 41"/>
                <p:cNvSpPr>
                  <a:spLocks noChangeArrowheads="1"/>
                </p:cNvSpPr>
                <p:nvPr/>
              </p:nvSpPr>
              <p:spPr bwMode="auto">
                <a:xfrm>
                  <a:off x="4632" y="1940"/>
                  <a:ext cx="6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Match with UMLS and </a:t>
                  </a:r>
                  <a:endParaRPr lang="en-US">
                    <a:solidFill>
                      <a:srgbClr val="FFFFFF"/>
                    </a:solidFill>
                  </a:endParaRPr>
                </a:p>
              </p:txBody>
            </p:sp>
            <p:sp>
              <p:nvSpPr>
                <p:cNvPr id="156714" name="Rectangle 42"/>
                <p:cNvSpPr>
                  <a:spLocks noChangeArrowheads="1"/>
                </p:cNvSpPr>
                <p:nvPr/>
              </p:nvSpPr>
              <p:spPr bwMode="auto">
                <a:xfrm>
                  <a:off x="4685" y="2022"/>
                  <a:ext cx="4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common words</a:t>
                  </a:r>
                  <a:endParaRPr lang="en-US">
                    <a:solidFill>
                      <a:srgbClr val="FFFFFF"/>
                    </a:solidFill>
                  </a:endParaRPr>
                </a:p>
              </p:txBody>
            </p:sp>
            <p:sp>
              <p:nvSpPr>
                <p:cNvPr id="156715" name="Rectangle 43"/>
                <p:cNvSpPr>
                  <a:spLocks noChangeArrowheads="1"/>
                </p:cNvSpPr>
                <p:nvPr/>
              </p:nvSpPr>
              <p:spPr bwMode="auto">
                <a:xfrm>
                  <a:off x="4609" y="2103"/>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a:solidFill>
                      <a:srgbClr val="FFFFFF"/>
                    </a:solidFill>
                  </a:endParaRPr>
                </a:p>
              </p:txBody>
            </p:sp>
            <p:sp>
              <p:nvSpPr>
                <p:cNvPr id="156716" name="Rectangle 44"/>
                <p:cNvSpPr>
                  <a:spLocks noChangeArrowheads="1"/>
                </p:cNvSpPr>
                <p:nvPr/>
              </p:nvSpPr>
              <p:spPr bwMode="auto">
                <a:xfrm>
                  <a:off x="4652" y="2103"/>
                  <a:ext cx="5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Apply simple rules</a:t>
                  </a:r>
                  <a:endParaRPr lang="en-US">
                    <a:solidFill>
                      <a:srgbClr val="FFFFFF"/>
                    </a:solidFill>
                  </a:endParaRPr>
                </a:p>
              </p:txBody>
            </p:sp>
          </p:grpSp>
        </p:grpSp>
        <p:grpSp>
          <p:nvGrpSpPr>
            <p:cNvPr id="156721" name="Group 49"/>
            <p:cNvGrpSpPr>
              <a:grpSpLocks/>
            </p:cNvGrpSpPr>
            <p:nvPr/>
          </p:nvGrpSpPr>
          <p:grpSpPr bwMode="auto">
            <a:xfrm>
              <a:off x="4808" y="2279"/>
              <a:ext cx="272" cy="205"/>
              <a:chOff x="4864" y="2279"/>
              <a:chExt cx="272" cy="205"/>
            </a:xfrm>
          </p:grpSpPr>
          <p:sp>
            <p:nvSpPr>
              <p:cNvPr id="156719" name="Freeform 47"/>
              <p:cNvSpPr>
                <a:spLocks/>
              </p:cNvSpPr>
              <p:nvPr/>
            </p:nvSpPr>
            <p:spPr bwMode="auto">
              <a:xfrm>
                <a:off x="4864" y="2279"/>
                <a:ext cx="272" cy="205"/>
              </a:xfrm>
              <a:custGeom>
                <a:avLst/>
                <a:gdLst>
                  <a:gd name="T0" fmla="*/ 272 w 272"/>
                  <a:gd name="T1" fmla="*/ 153 h 205"/>
                  <a:gd name="T2" fmla="*/ 204 w 272"/>
                  <a:gd name="T3" fmla="*/ 153 h 205"/>
                  <a:gd name="T4" fmla="*/ 204 w 272"/>
                  <a:gd name="T5" fmla="*/ 0 h 205"/>
                  <a:gd name="T6" fmla="*/ 68 w 272"/>
                  <a:gd name="T7" fmla="*/ 0 h 205"/>
                  <a:gd name="T8" fmla="*/ 68 w 272"/>
                  <a:gd name="T9" fmla="*/ 153 h 205"/>
                  <a:gd name="T10" fmla="*/ 0 w 272"/>
                  <a:gd name="T11" fmla="*/ 153 h 205"/>
                  <a:gd name="T12" fmla="*/ 136 w 272"/>
                  <a:gd name="T13" fmla="*/ 205 h 205"/>
                  <a:gd name="T14" fmla="*/ 272 w 272"/>
                  <a:gd name="T15" fmla="*/ 15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5">
                    <a:moveTo>
                      <a:pt x="272" y="153"/>
                    </a:moveTo>
                    <a:lnTo>
                      <a:pt x="204" y="153"/>
                    </a:lnTo>
                    <a:lnTo>
                      <a:pt x="204" y="0"/>
                    </a:lnTo>
                    <a:lnTo>
                      <a:pt x="68" y="0"/>
                    </a:lnTo>
                    <a:lnTo>
                      <a:pt x="68" y="153"/>
                    </a:lnTo>
                    <a:lnTo>
                      <a:pt x="0" y="153"/>
                    </a:lnTo>
                    <a:lnTo>
                      <a:pt x="136" y="205"/>
                    </a:lnTo>
                    <a:lnTo>
                      <a:pt x="272" y="153"/>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20" name="Freeform 48"/>
              <p:cNvSpPr>
                <a:spLocks/>
              </p:cNvSpPr>
              <p:nvPr/>
            </p:nvSpPr>
            <p:spPr bwMode="auto">
              <a:xfrm>
                <a:off x="4864" y="2279"/>
                <a:ext cx="272" cy="205"/>
              </a:xfrm>
              <a:custGeom>
                <a:avLst/>
                <a:gdLst>
                  <a:gd name="T0" fmla="*/ 272 w 272"/>
                  <a:gd name="T1" fmla="*/ 153 h 205"/>
                  <a:gd name="T2" fmla="*/ 204 w 272"/>
                  <a:gd name="T3" fmla="*/ 153 h 205"/>
                  <a:gd name="T4" fmla="*/ 204 w 272"/>
                  <a:gd name="T5" fmla="*/ 0 h 205"/>
                  <a:gd name="T6" fmla="*/ 68 w 272"/>
                  <a:gd name="T7" fmla="*/ 0 h 205"/>
                  <a:gd name="T8" fmla="*/ 68 w 272"/>
                  <a:gd name="T9" fmla="*/ 153 h 205"/>
                  <a:gd name="T10" fmla="*/ 0 w 272"/>
                  <a:gd name="T11" fmla="*/ 153 h 205"/>
                  <a:gd name="T12" fmla="*/ 136 w 272"/>
                  <a:gd name="T13" fmla="*/ 205 h 205"/>
                  <a:gd name="T14" fmla="*/ 272 w 272"/>
                  <a:gd name="T15" fmla="*/ 15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5">
                    <a:moveTo>
                      <a:pt x="272" y="153"/>
                    </a:moveTo>
                    <a:lnTo>
                      <a:pt x="204" y="153"/>
                    </a:lnTo>
                    <a:lnTo>
                      <a:pt x="204" y="0"/>
                    </a:lnTo>
                    <a:lnTo>
                      <a:pt x="68" y="0"/>
                    </a:lnTo>
                    <a:lnTo>
                      <a:pt x="68" y="153"/>
                    </a:lnTo>
                    <a:lnTo>
                      <a:pt x="0" y="153"/>
                    </a:lnTo>
                    <a:lnTo>
                      <a:pt x="136" y="205"/>
                    </a:lnTo>
                    <a:lnTo>
                      <a:pt x="272" y="153"/>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26" name="Group 54"/>
            <p:cNvGrpSpPr>
              <a:grpSpLocks/>
            </p:cNvGrpSpPr>
            <p:nvPr/>
          </p:nvGrpSpPr>
          <p:grpSpPr bwMode="auto">
            <a:xfrm>
              <a:off x="4234" y="2523"/>
              <a:ext cx="1463" cy="1482"/>
              <a:chOff x="4290" y="2523"/>
              <a:chExt cx="1463" cy="1482"/>
            </a:xfrm>
          </p:grpSpPr>
          <p:sp>
            <p:nvSpPr>
              <p:cNvPr id="156722" name="Freeform 50"/>
              <p:cNvSpPr>
                <a:spLocks/>
              </p:cNvSpPr>
              <p:nvPr/>
            </p:nvSpPr>
            <p:spPr bwMode="auto">
              <a:xfrm>
                <a:off x="4290" y="2523"/>
                <a:ext cx="1463" cy="1482"/>
              </a:xfrm>
              <a:custGeom>
                <a:avLst/>
                <a:gdLst>
                  <a:gd name="T0" fmla="*/ 0 w 1463"/>
                  <a:gd name="T1" fmla="*/ 0 h 1482"/>
                  <a:gd name="T2" fmla="*/ 0 w 1463"/>
                  <a:gd name="T3" fmla="*/ 1482 h 1482"/>
                  <a:gd name="T4" fmla="*/ 1280 w 1463"/>
                  <a:gd name="T5" fmla="*/ 1482 h 1482"/>
                  <a:gd name="T6" fmla="*/ 1463 w 1463"/>
                  <a:gd name="T7" fmla="*/ 1297 h 1482"/>
                  <a:gd name="T8" fmla="*/ 1463 w 1463"/>
                  <a:gd name="T9" fmla="*/ 0 h 1482"/>
                  <a:gd name="T10" fmla="*/ 0 w 1463"/>
                  <a:gd name="T11" fmla="*/ 0 h 1482"/>
                </a:gdLst>
                <a:ahLst/>
                <a:cxnLst>
                  <a:cxn ang="0">
                    <a:pos x="T0" y="T1"/>
                  </a:cxn>
                  <a:cxn ang="0">
                    <a:pos x="T2" y="T3"/>
                  </a:cxn>
                  <a:cxn ang="0">
                    <a:pos x="T4" y="T5"/>
                  </a:cxn>
                  <a:cxn ang="0">
                    <a:pos x="T6" y="T7"/>
                  </a:cxn>
                  <a:cxn ang="0">
                    <a:pos x="T8" y="T9"/>
                  </a:cxn>
                  <a:cxn ang="0">
                    <a:pos x="T10" y="T11"/>
                  </a:cxn>
                </a:cxnLst>
                <a:rect l="0" t="0" r="r" b="b"/>
                <a:pathLst>
                  <a:path w="1463" h="1482">
                    <a:moveTo>
                      <a:pt x="0" y="0"/>
                    </a:moveTo>
                    <a:lnTo>
                      <a:pt x="0" y="1482"/>
                    </a:lnTo>
                    <a:lnTo>
                      <a:pt x="1280" y="1482"/>
                    </a:lnTo>
                    <a:lnTo>
                      <a:pt x="1463" y="1297"/>
                    </a:lnTo>
                    <a:lnTo>
                      <a:pt x="1463"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23" name="Freeform 51"/>
              <p:cNvSpPr>
                <a:spLocks/>
              </p:cNvSpPr>
              <p:nvPr/>
            </p:nvSpPr>
            <p:spPr bwMode="auto">
              <a:xfrm>
                <a:off x="5570" y="3820"/>
                <a:ext cx="183" cy="185"/>
              </a:xfrm>
              <a:custGeom>
                <a:avLst/>
                <a:gdLst>
                  <a:gd name="T0" fmla="*/ 0 w 625"/>
                  <a:gd name="T1" fmla="*/ 633 h 633"/>
                  <a:gd name="T2" fmla="*/ 161 w 625"/>
                  <a:gd name="T3" fmla="*/ 21 h 633"/>
                  <a:gd name="T4" fmla="*/ 625 w 625"/>
                  <a:gd name="T5" fmla="*/ 0 h 633"/>
                </a:gdLst>
                <a:ahLst/>
                <a:cxnLst>
                  <a:cxn ang="0">
                    <a:pos x="T0" y="T1"/>
                  </a:cxn>
                  <a:cxn ang="0">
                    <a:pos x="T2" y="T3"/>
                  </a:cxn>
                  <a:cxn ang="0">
                    <a:pos x="T4" y="T5"/>
                  </a:cxn>
                </a:cxnLst>
                <a:rect l="0" t="0" r="r" b="b"/>
                <a:pathLst>
                  <a:path w="625" h="633">
                    <a:moveTo>
                      <a:pt x="0" y="633"/>
                    </a:moveTo>
                    <a:lnTo>
                      <a:pt x="161" y="21"/>
                    </a:lnTo>
                    <a:cubicBezTo>
                      <a:pt x="224" y="118"/>
                      <a:pt x="390" y="118"/>
                      <a:pt x="625"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6724" name="Freeform 52"/>
              <p:cNvSpPr>
                <a:spLocks/>
              </p:cNvSpPr>
              <p:nvPr/>
            </p:nvSpPr>
            <p:spPr bwMode="auto">
              <a:xfrm>
                <a:off x="4290" y="2523"/>
                <a:ext cx="1463" cy="1482"/>
              </a:xfrm>
              <a:custGeom>
                <a:avLst/>
                <a:gdLst>
                  <a:gd name="T0" fmla="*/ 0 w 1463"/>
                  <a:gd name="T1" fmla="*/ 0 h 1482"/>
                  <a:gd name="T2" fmla="*/ 0 w 1463"/>
                  <a:gd name="T3" fmla="*/ 1482 h 1482"/>
                  <a:gd name="T4" fmla="*/ 1280 w 1463"/>
                  <a:gd name="T5" fmla="*/ 1482 h 1482"/>
                  <a:gd name="T6" fmla="*/ 1463 w 1463"/>
                  <a:gd name="T7" fmla="*/ 1297 h 1482"/>
                  <a:gd name="T8" fmla="*/ 1463 w 1463"/>
                  <a:gd name="T9" fmla="*/ 0 h 1482"/>
                  <a:gd name="T10" fmla="*/ 0 w 1463"/>
                  <a:gd name="T11" fmla="*/ 0 h 1482"/>
                </a:gdLst>
                <a:ahLst/>
                <a:cxnLst>
                  <a:cxn ang="0">
                    <a:pos x="T0" y="T1"/>
                  </a:cxn>
                  <a:cxn ang="0">
                    <a:pos x="T2" y="T3"/>
                  </a:cxn>
                  <a:cxn ang="0">
                    <a:pos x="T4" y="T5"/>
                  </a:cxn>
                  <a:cxn ang="0">
                    <a:pos x="T6" y="T7"/>
                  </a:cxn>
                  <a:cxn ang="0">
                    <a:pos x="T8" y="T9"/>
                  </a:cxn>
                  <a:cxn ang="0">
                    <a:pos x="T10" y="T11"/>
                  </a:cxn>
                </a:cxnLst>
                <a:rect l="0" t="0" r="r" b="b"/>
                <a:pathLst>
                  <a:path w="1463" h="1482">
                    <a:moveTo>
                      <a:pt x="0" y="0"/>
                    </a:moveTo>
                    <a:lnTo>
                      <a:pt x="0" y="1482"/>
                    </a:lnTo>
                    <a:lnTo>
                      <a:pt x="1280" y="1482"/>
                    </a:lnTo>
                    <a:lnTo>
                      <a:pt x="1463" y="1297"/>
                    </a:lnTo>
                    <a:lnTo>
                      <a:pt x="1463" y="0"/>
                    </a:lnTo>
                    <a:lnTo>
                      <a:pt x="0" y="0"/>
                    </a:lnTo>
                    <a:close/>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725" name="Freeform 53"/>
              <p:cNvSpPr>
                <a:spLocks/>
              </p:cNvSpPr>
              <p:nvPr/>
            </p:nvSpPr>
            <p:spPr bwMode="auto">
              <a:xfrm>
                <a:off x="5570" y="3820"/>
                <a:ext cx="183" cy="185"/>
              </a:xfrm>
              <a:custGeom>
                <a:avLst/>
                <a:gdLst>
                  <a:gd name="T0" fmla="*/ 0 w 625"/>
                  <a:gd name="T1" fmla="*/ 633 h 633"/>
                  <a:gd name="T2" fmla="*/ 161 w 625"/>
                  <a:gd name="T3" fmla="*/ 21 h 633"/>
                  <a:gd name="T4" fmla="*/ 625 w 625"/>
                  <a:gd name="T5" fmla="*/ 0 h 633"/>
                </a:gdLst>
                <a:ahLst/>
                <a:cxnLst>
                  <a:cxn ang="0">
                    <a:pos x="T0" y="T1"/>
                  </a:cxn>
                  <a:cxn ang="0">
                    <a:pos x="T2" y="T3"/>
                  </a:cxn>
                  <a:cxn ang="0">
                    <a:pos x="T4" y="T5"/>
                  </a:cxn>
                </a:cxnLst>
                <a:rect l="0" t="0" r="r" b="b"/>
                <a:pathLst>
                  <a:path w="625" h="633">
                    <a:moveTo>
                      <a:pt x="0" y="633"/>
                    </a:moveTo>
                    <a:lnTo>
                      <a:pt x="161" y="21"/>
                    </a:lnTo>
                    <a:cubicBezTo>
                      <a:pt x="224" y="118"/>
                      <a:pt x="390" y="118"/>
                      <a:pt x="625" y="0"/>
                    </a:cubicBez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727" name="Rectangle 55"/>
            <p:cNvSpPr>
              <a:spLocks noChangeArrowheads="1"/>
            </p:cNvSpPr>
            <p:nvPr/>
          </p:nvSpPr>
          <p:spPr bwMode="auto">
            <a:xfrm>
              <a:off x="4273" y="2594"/>
              <a:ext cx="1390" cy="125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28" name="Rectangle 56"/>
            <p:cNvSpPr>
              <a:spLocks noChangeArrowheads="1"/>
            </p:cNvSpPr>
            <p:nvPr/>
          </p:nvSpPr>
          <p:spPr bwMode="auto">
            <a:xfrm>
              <a:off x="4309" y="2616"/>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6729" name="Rectangle 57"/>
            <p:cNvSpPr>
              <a:spLocks noChangeArrowheads="1"/>
            </p:cNvSpPr>
            <p:nvPr/>
          </p:nvSpPr>
          <p:spPr bwMode="auto">
            <a:xfrm>
              <a:off x="4426" y="2616"/>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730" name="Rectangle 58"/>
            <p:cNvSpPr>
              <a:spLocks noChangeArrowheads="1"/>
            </p:cNvSpPr>
            <p:nvPr/>
          </p:nvSpPr>
          <p:spPr bwMode="auto">
            <a:xfrm>
              <a:off x="4496" y="2616"/>
              <a:ext cx="91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[**Known patient name**] </a:t>
              </a:r>
              <a:endParaRPr lang="en-US">
                <a:solidFill>
                  <a:srgbClr val="FFFFFF"/>
                </a:solidFill>
              </a:endParaRPr>
            </a:p>
          </p:txBody>
        </p:sp>
        <p:sp>
          <p:nvSpPr>
            <p:cNvPr id="156731" name="Rectangle 59"/>
            <p:cNvSpPr>
              <a:spLocks noChangeArrowheads="1"/>
            </p:cNvSpPr>
            <p:nvPr/>
          </p:nvSpPr>
          <p:spPr bwMode="auto">
            <a:xfrm>
              <a:off x="4309" y="2710"/>
              <a:ext cx="85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transfer from </a:t>
              </a:r>
              <a:endParaRPr lang="en-US">
                <a:solidFill>
                  <a:srgbClr val="FFFFFF"/>
                </a:solidFill>
              </a:endParaRPr>
            </a:p>
          </p:txBody>
        </p:sp>
        <p:sp>
          <p:nvSpPr>
            <p:cNvPr id="156732" name="Rectangle 60"/>
            <p:cNvSpPr>
              <a:spLocks noChangeArrowheads="1"/>
            </p:cNvSpPr>
            <p:nvPr/>
          </p:nvSpPr>
          <p:spPr bwMode="auto">
            <a:xfrm>
              <a:off x="4309" y="2803"/>
              <a:ext cx="124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[**Hospital 1**] Hospital on [**2002</a:t>
              </a:r>
              <a:endParaRPr lang="en-US">
                <a:solidFill>
                  <a:srgbClr val="FFFFFF"/>
                </a:solidFill>
              </a:endParaRPr>
            </a:p>
          </p:txBody>
        </p:sp>
        <p:sp>
          <p:nvSpPr>
            <p:cNvPr id="156733" name="Rectangle 61"/>
            <p:cNvSpPr>
              <a:spLocks noChangeArrowheads="1"/>
            </p:cNvSpPr>
            <p:nvPr/>
          </p:nvSpPr>
          <p:spPr bwMode="auto">
            <a:xfrm>
              <a:off x="5585" y="2803"/>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734" name="Rectangle 62"/>
            <p:cNvSpPr>
              <a:spLocks noChangeArrowheads="1"/>
            </p:cNvSpPr>
            <p:nvPr/>
          </p:nvSpPr>
          <p:spPr bwMode="auto">
            <a:xfrm>
              <a:off x="4309" y="2897"/>
              <a:ext cx="8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09</a:t>
              </a:r>
              <a:endParaRPr lang="en-US">
                <a:solidFill>
                  <a:srgbClr val="FFFFFF"/>
                </a:solidFill>
              </a:endParaRPr>
            </a:p>
          </p:txBody>
        </p:sp>
        <p:sp>
          <p:nvSpPr>
            <p:cNvPr id="156735" name="Rectangle 63"/>
            <p:cNvSpPr>
              <a:spLocks noChangeArrowheads="1"/>
            </p:cNvSpPr>
            <p:nvPr/>
          </p:nvSpPr>
          <p:spPr bwMode="auto">
            <a:xfrm>
              <a:off x="4395" y="2897"/>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736" name="Rectangle 64"/>
            <p:cNvSpPr>
              <a:spLocks noChangeArrowheads="1"/>
            </p:cNvSpPr>
            <p:nvPr/>
          </p:nvSpPr>
          <p:spPr bwMode="auto">
            <a:xfrm>
              <a:off x="4421" y="2897"/>
              <a:ext cx="10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02**] following a clinic ... pt of </a:t>
              </a:r>
              <a:endParaRPr lang="en-US">
                <a:solidFill>
                  <a:srgbClr val="FFFFFF"/>
                </a:solidFill>
              </a:endParaRPr>
            </a:p>
          </p:txBody>
        </p:sp>
        <p:sp>
          <p:nvSpPr>
            <p:cNvPr id="156737" name="Rectangle 65"/>
            <p:cNvSpPr>
              <a:spLocks noChangeArrowheads="1"/>
            </p:cNvSpPr>
            <p:nvPr/>
          </p:nvSpPr>
          <p:spPr bwMode="auto">
            <a:xfrm>
              <a:off x="4309" y="2991"/>
              <a:ext cx="12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dr. [**First Name 2**] [**Doctor Last </a:t>
              </a:r>
              <a:endParaRPr lang="en-US">
                <a:solidFill>
                  <a:srgbClr val="FFFFFF"/>
                </a:solidFill>
              </a:endParaRPr>
            </a:p>
          </p:txBody>
        </p:sp>
        <p:sp>
          <p:nvSpPr>
            <p:cNvPr id="156738" name="Rectangle 66"/>
            <p:cNvSpPr>
              <a:spLocks noChangeArrowheads="1"/>
            </p:cNvSpPr>
            <p:nvPr/>
          </p:nvSpPr>
          <p:spPr bwMode="auto">
            <a:xfrm>
              <a:off x="4309" y="3085"/>
              <a:ext cx="3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Name 3**].</a:t>
              </a:r>
              <a:endParaRPr lang="en-US">
                <a:solidFill>
                  <a:srgbClr val="FFFFFF"/>
                </a:solidFill>
              </a:endParaRPr>
            </a:p>
          </p:txBody>
        </p:sp>
        <p:sp>
          <p:nvSpPr>
            <p:cNvPr id="156739" name="Rectangle 67"/>
            <p:cNvSpPr>
              <a:spLocks noChangeArrowheads="1"/>
            </p:cNvSpPr>
            <p:nvPr/>
          </p:nvSpPr>
          <p:spPr bwMode="auto">
            <a:xfrm>
              <a:off x="4309" y="3272"/>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6740" name="Rectangle 68"/>
            <p:cNvSpPr>
              <a:spLocks noChangeArrowheads="1"/>
            </p:cNvSpPr>
            <p:nvPr/>
          </p:nvSpPr>
          <p:spPr bwMode="auto">
            <a:xfrm>
              <a:off x="4582" y="3272"/>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pt claims that he is </a:t>
              </a:r>
              <a:endParaRPr lang="en-US">
                <a:solidFill>
                  <a:srgbClr val="FFFFFF"/>
                </a:solidFill>
              </a:endParaRPr>
            </a:p>
          </p:txBody>
        </p:sp>
        <p:sp>
          <p:nvSpPr>
            <p:cNvPr id="156741" name="Rectangle 69"/>
            <p:cNvSpPr>
              <a:spLocks noChangeArrowheads="1"/>
            </p:cNvSpPr>
            <p:nvPr/>
          </p:nvSpPr>
          <p:spPr bwMode="auto">
            <a:xfrm>
              <a:off x="4309" y="3367"/>
              <a:ext cx="4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a:t>
              </a:r>
              <a:endParaRPr lang="en-US">
                <a:solidFill>
                  <a:srgbClr val="FFFFFF"/>
                </a:solidFill>
              </a:endParaRPr>
            </a:p>
          </p:txBody>
        </p:sp>
        <p:sp>
          <p:nvSpPr>
            <p:cNvPr id="156742" name="Rectangle 70"/>
            <p:cNvSpPr>
              <a:spLocks noChangeArrowheads="1"/>
            </p:cNvSpPr>
            <p:nvPr/>
          </p:nvSpPr>
          <p:spPr bwMode="auto">
            <a:xfrm>
              <a:off x="4787" y="3367"/>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6743" name="Rectangle 71"/>
            <p:cNvSpPr>
              <a:spLocks noChangeArrowheads="1"/>
            </p:cNvSpPr>
            <p:nvPr/>
          </p:nvSpPr>
          <p:spPr bwMode="auto">
            <a:xfrm>
              <a:off x="5051" y="3367"/>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6744" name="Rectangle 72"/>
            <p:cNvSpPr>
              <a:spLocks noChangeArrowheads="1"/>
            </p:cNvSpPr>
            <p:nvPr/>
          </p:nvSpPr>
          <p:spPr bwMode="auto">
            <a:xfrm>
              <a:off x="5320" y="3367"/>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po</a:t>
              </a:r>
              <a:endParaRPr lang="en-US">
                <a:solidFill>
                  <a:srgbClr val="FFFFFF"/>
                </a:solidFill>
              </a:endParaRPr>
            </a:p>
          </p:txBody>
        </p:sp>
        <p:sp>
          <p:nvSpPr>
            <p:cNvPr id="156745" name="Rectangle 73"/>
            <p:cNvSpPr>
              <a:spLocks noChangeArrowheads="1"/>
            </p:cNvSpPr>
            <p:nvPr/>
          </p:nvSpPr>
          <p:spPr bwMode="auto">
            <a:xfrm>
              <a:off x="5437" y="3367"/>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6746" name="Rectangle 74"/>
            <p:cNvSpPr>
              <a:spLocks noChangeArrowheads="1"/>
            </p:cNvSpPr>
            <p:nvPr/>
          </p:nvSpPr>
          <p:spPr bwMode="auto">
            <a:xfrm>
              <a:off x="5532" y="3367"/>
              <a:ext cx="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a:t>
              </a:r>
              <a:endParaRPr lang="en-US">
                <a:solidFill>
                  <a:srgbClr val="FFFFFF"/>
                </a:solidFill>
              </a:endParaRPr>
            </a:p>
          </p:txBody>
        </p:sp>
        <p:sp>
          <p:nvSpPr>
            <p:cNvPr id="156747" name="Rectangle 75"/>
            <p:cNvSpPr>
              <a:spLocks noChangeArrowheads="1"/>
            </p:cNvSpPr>
            <p:nvPr/>
          </p:nvSpPr>
          <p:spPr bwMode="auto">
            <a:xfrm>
              <a:off x="4309" y="3460"/>
              <a:ext cx="11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methadone (methadone in house </a:t>
              </a:r>
              <a:endParaRPr lang="en-US">
                <a:solidFill>
                  <a:srgbClr val="FFFFFF"/>
                </a:solidFill>
              </a:endParaRPr>
            </a:p>
          </p:txBody>
        </p:sp>
        <p:sp>
          <p:nvSpPr>
            <p:cNvPr id="156748" name="Rectangle 76"/>
            <p:cNvSpPr>
              <a:spLocks noChangeArrowheads="1"/>
            </p:cNvSpPr>
            <p:nvPr/>
          </p:nvSpPr>
          <p:spPr bwMode="auto">
            <a:xfrm>
              <a:off x="4309" y="3555"/>
              <a:ext cx="30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has been </a:t>
              </a:r>
              <a:endParaRPr lang="en-US">
                <a:solidFill>
                  <a:srgbClr val="FFFFFF"/>
                </a:solidFill>
              </a:endParaRPr>
            </a:p>
          </p:txBody>
        </p:sp>
        <p:sp>
          <p:nvSpPr>
            <p:cNvPr id="156749" name="Rectangle 77"/>
            <p:cNvSpPr>
              <a:spLocks noChangeArrowheads="1"/>
            </p:cNvSpPr>
            <p:nvPr/>
          </p:nvSpPr>
          <p:spPr bwMode="auto">
            <a:xfrm>
              <a:off x="4668" y="3555"/>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6750" name="Rectangle 78"/>
            <p:cNvSpPr>
              <a:spLocks noChangeArrowheads="1"/>
            </p:cNvSpPr>
            <p:nvPr/>
          </p:nvSpPr>
          <p:spPr bwMode="auto">
            <a:xfrm>
              <a:off x="4825" y="3555"/>
              <a:ext cx="6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[**Name2 </a:t>
              </a:r>
              <a:endParaRPr lang="en-US">
                <a:solidFill>
                  <a:srgbClr val="FFFFFF"/>
                </a:solidFill>
              </a:endParaRPr>
            </a:p>
          </p:txBody>
        </p:sp>
        <p:sp>
          <p:nvSpPr>
            <p:cNvPr id="156751" name="Rectangle 79"/>
            <p:cNvSpPr>
              <a:spLocks noChangeArrowheads="1"/>
            </p:cNvSpPr>
            <p:nvPr/>
          </p:nvSpPr>
          <p:spPr bwMode="auto">
            <a:xfrm>
              <a:off x="4309" y="3648"/>
              <a:ext cx="12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4**] [**Telephone/Fax 5**]) confirms </a:t>
              </a:r>
              <a:endParaRPr lang="en-US">
                <a:solidFill>
                  <a:srgbClr val="FFFFFF"/>
                </a:solidFill>
              </a:endParaRPr>
            </a:p>
          </p:txBody>
        </p:sp>
        <p:sp>
          <p:nvSpPr>
            <p:cNvPr id="156752" name="Rectangle 80"/>
            <p:cNvSpPr>
              <a:spLocks noChangeArrowheads="1"/>
            </p:cNvSpPr>
            <p:nvPr/>
          </p:nvSpPr>
          <p:spPr bwMode="auto">
            <a:xfrm>
              <a:off x="4309" y="3742"/>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nvGrpSpPr>
            <p:cNvPr id="156755" name="Group 83"/>
            <p:cNvGrpSpPr>
              <a:grpSpLocks/>
            </p:cNvGrpSpPr>
            <p:nvPr/>
          </p:nvGrpSpPr>
          <p:grpSpPr bwMode="auto">
            <a:xfrm>
              <a:off x="1460" y="1850"/>
              <a:ext cx="234" cy="271"/>
              <a:chOff x="1516" y="1850"/>
              <a:chExt cx="234" cy="271"/>
            </a:xfrm>
          </p:grpSpPr>
          <p:sp>
            <p:nvSpPr>
              <p:cNvPr id="156753" name="Freeform 81"/>
              <p:cNvSpPr>
                <a:spLocks/>
              </p:cNvSpPr>
              <p:nvPr/>
            </p:nvSpPr>
            <p:spPr bwMode="auto">
              <a:xfrm>
                <a:off x="1516" y="185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5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5"/>
                    </a:lnTo>
                    <a:lnTo>
                      <a:pt x="175"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54" name="Freeform 82"/>
              <p:cNvSpPr>
                <a:spLocks/>
              </p:cNvSpPr>
              <p:nvPr/>
            </p:nvSpPr>
            <p:spPr bwMode="auto">
              <a:xfrm>
                <a:off x="1516" y="185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5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5"/>
                    </a:lnTo>
                    <a:lnTo>
                      <a:pt x="175"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62" name="Group 90"/>
            <p:cNvGrpSpPr>
              <a:grpSpLocks/>
            </p:cNvGrpSpPr>
            <p:nvPr/>
          </p:nvGrpSpPr>
          <p:grpSpPr bwMode="auto">
            <a:xfrm>
              <a:off x="1957" y="2157"/>
              <a:ext cx="220" cy="153"/>
              <a:chOff x="2013" y="2157"/>
              <a:chExt cx="220" cy="153"/>
            </a:xfrm>
          </p:grpSpPr>
          <p:sp>
            <p:nvSpPr>
              <p:cNvPr id="156756" name="Freeform 84"/>
              <p:cNvSpPr>
                <a:spLocks/>
              </p:cNvSpPr>
              <p:nvPr/>
            </p:nvSpPr>
            <p:spPr bwMode="auto">
              <a:xfrm>
                <a:off x="2013" y="2157"/>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57" name="Rectangle 85"/>
              <p:cNvSpPr>
                <a:spLocks noChangeArrowheads="1"/>
              </p:cNvSpPr>
              <p:nvPr/>
            </p:nvSpPr>
            <p:spPr bwMode="auto">
              <a:xfrm>
                <a:off x="2068" y="2291"/>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58" name="Rectangle 86"/>
              <p:cNvSpPr>
                <a:spLocks noChangeArrowheads="1"/>
              </p:cNvSpPr>
              <p:nvPr/>
            </p:nvSpPr>
            <p:spPr bwMode="auto">
              <a:xfrm>
                <a:off x="2068" y="2305"/>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59" name="Freeform 87"/>
              <p:cNvSpPr>
                <a:spLocks/>
              </p:cNvSpPr>
              <p:nvPr/>
            </p:nvSpPr>
            <p:spPr bwMode="auto">
              <a:xfrm>
                <a:off x="2013" y="2157"/>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760" name="Rectangle 88"/>
              <p:cNvSpPr>
                <a:spLocks noChangeArrowheads="1"/>
              </p:cNvSpPr>
              <p:nvPr/>
            </p:nvSpPr>
            <p:spPr bwMode="auto">
              <a:xfrm>
                <a:off x="2068" y="2291"/>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761" name="Rectangle 89"/>
              <p:cNvSpPr>
                <a:spLocks noChangeArrowheads="1"/>
              </p:cNvSpPr>
              <p:nvPr/>
            </p:nvSpPr>
            <p:spPr bwMode="auto">
              <a:xfrm>
                <a:off x="2068" y="2305"/>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65" name="Group 93"/>
            <p:cNvGrpSpPr>
              <a:grpSpLocks/>
            </p:cNvGrpSpPr>
            <p:nvPr/>
          </p:nvGrpSpPr>
          <p:grpSpPr bwMode="auto">
            <a:xfrm>
              <a:off x="2474" y="1864"/>
              <a:ext cx="263" cy="272"/>
              <a:chOff x="2530" y="1864"/>
              <a:chExt cx="263" cy="272"/>
            </a:xfrm>
          </p:grpSpPr>
          <p:sp>
            <p:nvSpPr>
              <p:cNvPr id="156763" name="Freeform 91"/>
              <p:cNvSpPr>
                <a:spLocks/>
              </p:cNvSpPr>
              <p:nvPr/>
            </p:nvSpPr>
            <p:spPr bwMode="auto">
              <a:xfrm>
                <a:off x="2530" y="1864"/>
                <a:ext cx="263" cy="272"/>
              </a:xfrm>
              <a:custGeom>
                <a:avLst/>
                <a:gdLst>
                  <a:gd name="T0" fmla="*/ 198 w 263"/>
                  <a:gd name="T1" fmla="*/ 0 h 272"/>
                  <a:gd name="T2" fmla="*/ 198 w 263"/>
                  <a:gd name="T3" fmla="*/ 68 h 272"/>
                  <a:gd name="T4" fmla="*/ 0 w 263"/>
                  <a:gd name="T5" fmla="*/ 68 h 272"/>
                  <a:gd name="T6" fmla="*/ 0 w 263"/>
                  <a:gd name="T7" fmla="*/ 204 h 272"/>
                  <a:gd name="T8" fmla="*/ 198 w 263"/>
                  <a:gd name="T9" fmla="*/ 204 h 272"/>
                  <a:gd name="T10" fmla="*/ 198 w 263"/>
                  <a:gd name="T11" fmla="*/ 272 h 272"/>
                  <a:gd name="T12" fmla="*/ 263 w 263"/>
                  <a:gd name="T13" fmla="*/ 136 h 272"/>
                  <a:gd name="T14" fmla="*/ 198 w 263"/>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72">
                    <a:moveTo>
                      <a:pt x="198" y="0"/>
                    </a:moveTo>
                    <a:lnTo>
                      <a:pt x="198" y="68"/>
                    </a:lnTo>
                    <a:lnTo>
                      <a:pt x="0" y="68"/>
                    </a:lnTo>
                    <a:lnTo>
                      <a:pt x="0" y="204"/>
                    </a:lnTo>
                    <a:lnTo>
                      <a:pt x="198" y="204"/>
                    </a:lnTo>
                    <a:lnTo>
                      <a:pt x="198" y="272"/>
                    </a:lnTo>
                    <a:lnTo>
                      <a:pt x="263" y="136"/>
                    </a:lnTo>
                    <a:lnTo>
                      <a:pt x="198"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64" name="Freeform 92"/>
              <p:cNvSpPr>
                <a:spLocks/>
              </p:cNvSpPr>
              <p:nvPr/>
            </p:nvSpPr>
            <p:spPr bwMode="auto">
              <a:xfrm>
                <a:off x="2530" y="1864"/>
                <a:ext cx="263" cy="272"/>
              </a:xfrm>
              <a:custGeom>
                <a:avLst/>
                <a:gdLst>
                  <a:gd name="T0" fmla="*/ 198 w 263"/>
                  <a:gd name="T1" fmla="*/ 0 h 272"/>
                  <a:gd name="T2" fmla="*/ 198 w 263"/>
                  <a:gd name="T3" fmla="*/ 68 h 272"/>
                  <a:gd name="T4" fmla="*/ 0 w 263"/>
                  <a:gd name="T5" fmla="*/ 68 h 272"/>
                  <a:gd name="T6" fmla="*/ 0 w 263"/>
                  <a:gd name="T7" fmla="*/ 204 h 272"/>
                  <a:gd name="T8" fmla="*/ 198 w 263"/>
                  <a:gd name="T9" fmla="*/ 204 h 272"/>
                  <a:gd name="T10" fmla="*/ 198 w 263"/>
                  <a:gd name="T11" fmla="*/ 272 h 272"/>
                  <a:gd name="T12" fmla="*/ 263 w 263"/>
                  <a:gd name="T13" fmla="*/ 136 h 272"/>
                  <a:gd name="T14" fmla="*/ 198 w 263"/>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72">
                    <a:moveTo>
                      <a:pt x="198" y="0"/>
                    </a:moveTo>
                    <a:lnTo>
                      <a:pt x="198" y="68"/>
                    </a:lnTo>
                    <a:lnTo>
                      <a:pt x="0" y="68"/>
                    </a:lnTo>
                    <a:lnTo>
                      <a:pt x="0" y="204"/>
                    </a:lnTo>
                    <a:lnTo>
                      <a:pt x="198" y="204"/>
                    </a:lnTo>
                    <a:lnTo>
                      <a:pt x="198" y="272"/>
                    </a:lnTo>
                    <a:lnTo>
                      <a:pt x="263" y="136"/>
                    </a:lnTo>
                    <a:lnTo>
                      <a:pt x="198"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772" name="Group 100"/>
            <p:cNvGrpSpPr>
              <a:grpSpLocks/>
            </p:cNvGrpSpPr>
            <p:nvPr/>
          </p:nvGrpSpPr>
          <p:grpSpPr bwMode="auto">
            <a:xfrm>
              <a:off x="1962" y="1591"/>
              <a:ext cx="220" cy="153"/>
              <a:chOff x="2018" y="1591"/>
              <a:chExt cx="220" cy="153"/>
            </a:xfrm>
          </p:grpSpPr>
          <p:sp>
            <p:nvSpPr>
              <p:cNvPr id="156766" name="Freeform 94"/>
              <p:cNvSpPr>
                <a:spLocks/>
              </p:cNvSpPr>
              <p:nvPr/>
            </p:nvSpPr>
            <p:spPr bwMode="auto">
              <a:xfrm>
                <a:off x="2018" y="1615"/>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767" name="Rectangle 95"/>
              <p:cNvSpPr>
                <a:spLocks noChangeArrowheads="1"/>
              </p:cNvSpPr>
              <p:nvPr/>
            </p:nvSpPr>
            <p:spPr bwMode="auto">
              <a:xfrm>
                <a:off x="2073" y="1601"/>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68" name="Rectangle 96"/>
              <p:cNvSpPr>
                <a:spLocks noChangeArrowheads="1"/>
              </p:cNvSpPr>
              <p:nvPr/>
            </p:nvSpPr>
            <p:spPr bwMode="auto">
              <a:xfrm>
                <a:off x="2073" y="1591"/>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69" name="Freeform 97"/>
              <p:cNvSpPr>
                <a:spLocks/>
              </p:cNvSpPr>
              <p:nvPr/>
            </p:nvSpPr>
            <p:spPr bwMode="auto">
              <a:xfrm>
                <a:off x="2018" y="1615"/>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770" name="Rectangle 98"/>
              <p:cNvSpPr>
                <a:spLocks noChangeArrowheads="1"/>
              </p:cNvSpPr>
              <p:nvPr/>
            </p:nvSpPr>
            <p:spPr bwMode="auto">
              <a:xfrm>
                <a:off x="2073" y="1601"/>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771" name="Rectangle 99"/>
              <p:cNvSpPr>
                <a:spLocks noChangeArrowheads="1"/>
              </p:cNvSpPr>
              <p:nvPr/>
            </p:nvSpPr>
            <p:spPr bwMode="auto">
              <a:xfrm>
                <a:off x="2073" y="1591"/>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811" name="Group 139"/>
            <p:cNvGrpSpPr>
              <a:grpSpLocks/>
            </p:cNvGrpSpPr>
            <p:nvPr/>
          </p:nvGrpSpPr>
          <p:grpSpPr bwMode="auto">
            <a:xfrm>
              <a:off x="1489" y="2347"/>
              <a:ext cx="1200" cy="819"/>
              <a:chOff x="1545" y="2347"/>
              <a:chExt cx="1200" cy="819"/>
            </a:xfrm>
          </p:grpSpPr>
          <p:grpSp>
            <p:nvGrpSpPr>
              <p:cNvPr id="156796" name="Group 124"/>
              <p:cNvGrpSpPr>
                <a:grpSpLocks/>
              </p:cNvGrpSpPr>
              <p:nvPr/>
            </p:nvGrpSpPr>
            <p:grpSpPr bwMode="auto">
              <a:xfrm>
                <a:off x="1545" y="2347"/>
                <a:ext cx="1200" cy="819"/>
                <a:chOff x="1545" y="2347"/>
                <a:chExt cx="1200" cy="819"/>
              </a:xfrm>
            </p:grpSpPr>
            <p:sp>
              <p:nvSpPr>
                <p:cNvPr id="156794" name="Freeform 122"/>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6795" name="Freeform 123"/>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797" name="Rectangle 125"/>
              <p:cNvSpPr>
                <a:spLocks noChangeArrowheads="1"/>
              </p:cNvSpPr>
              <p:nvPr/>
            </p:nvSpPr>
            <p:spPr bwMode="auto">
              <a:xfrm>
                <a:off x="1741" y="2669"/>
                <a:ext cx="974" cy="40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98" name="Rectangle 126"/>
              <p:cNvSpPr>
                <a:spLocks noChangeArrowheads="1"/>
              </p:cNvSpPr>
              <p:nvPr/>
            </p:nvSpPr>
            <p:spPr bwMode="auto">
              <a:xfrm>
                <a:off x="1777" y="2690"/>
                <a:ext cx="4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Numeric Tokens</a:t>
                </a:r>
                <a:endParaRPr lang="en-US">
                  <a:solidFill>
                    <a:srgbClr val="FFFFFF"/>
                  </a:solidFill>
                </a:endParaRPr>
              </a:p>
            </p:txBody>
          </p:sp>
          <p:sp>
            <p:nvSpPr>
              <p:cNvPr id="156799" name="Rectangle 127"/>
              <p:cNvSpPr>
                <a:spLocks noChangeArrowheads="1"/>
              </p:cNvSpPr>
              <p:nvPr/>
            </p:nvSpPr>
            <p:spPr bwMode="auto">
              <a:xfrm>
                <a:off x="1777" y="2760"/>
                <a:ext cx="530"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00" name="Rectangle 128"/>
              <p:cNvSpPr>
                <a:spLocks noChangeArrowheads="1"/>
              </p:cNvSpPr>
              <p:nvPr/>
            </p:nvSpPr>
            <p:spPr bwMode="auto">
              <a:xfrm>
                <a:off x="1810" y="277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01" name="Rectangle 129"/>
              <p:cNvSpPr>
                <a:spLocks noChangeArrowheads="1"/>
              </p:cNvSpPr>
              <p:nvPr/>
            </p:nvSpPr>
            <p:spPr bwMode="auto">
              <a:xfrm>
                <a:off x="1845" y="2771"/>
                <a:ext cx="53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Dates, phone numbers</a:t>
                </a:r>
                <a:endParaRPr lang="en-US">
                  <a:solidFill>
                    <a:srgbClr val="FFFFFF"/>
                  </a:solidFill>
                </a:endParaRPr>
              </a:p>
            </p:txBody>
          </p:sp>
          <p:sp>
            <p:nvSpPr>
              <p:cNvPr id="156802" name="Rectangle 130"/>
              <p:cNvSpPr>
                <a:spLocks noChangeArrowheads="1"/>
              </p:cNvSpPr>
              <p:nvPr/>
            </p:nvSpPr>
            <p:spPr bwMode="auto">
              <a:xfrm>
                <a:off x="1810" y="284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03" name="Rectangle 131"/>
              <p:cNvSpPr>
                <a:spLocks noChangeArrowheads="1"/>
              </p:cNvSpPr>
              <p:nvPr/>
            </p:nvSpPr>
            <p:spPr bwMode="auto">
              <a:xfrm>
                <a:off x="1845" y="2841"/>
                <a:ext cx="48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SSN, zip codes, MRN</a:t>
                </a:r>
                <a:endParaRPr lang="en-US">
                  <a:solidFill>
                    <a:srgbClr val="FFFFFF"/>
                  </a:solidFill>
                </a:endParaRPr>
              </a:p>
            </p:txBody>
          </p:sp>
          <p:sp>
            <p:nvSpPr>
              <p:cNvPr id="156804" name="Rectangle 132"/>
              <p:cNvSpPr>
                <a:spLocks noChangeArrowheads="1"/>
              </p:cNvSpPr>
              <p:nvPr/>
            </p:nvSpPr>
            <p:spPr bwMode="auto">
              <a:xfrm>
                <a:off x="1777" y="2912"/>
                <a:ext cx="8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Expressions with Indicators</a:t>
                </a:r>
                <a:endParaRPr lang="en-US">
                  <a:solidFill>
                    <a:srgbClr val="FFFFFF"/>
                  </a:solidFill>
                </a:endParaRPr>
              </a:p>
            </p:txBody>
          </p:sp>
          <p:sp>
            <p:nvSpPr>
              <p:cNvPr id="156805" name="Rectangle 133"/>
              <p:cNvSpPr>
                <a:spLocks noChangeArrowheads="1"/>
              </p:cNvSpPr>
              <p:nvPr/>
            </p:nvSpPr>
            <p:spPr bwMode="auto">
              <a:xfrm>
                <a:off x="1777" y="2982"/>
                <a:ext cx="90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06" name="Rectangle 134"/>
              <p:cNvSpPr>
                <a:spLocks noChangeArrowheads="1"/>
              </p:cNvSpPr>
              <p:nvPr/>
            </p:nvSpPr>
            <p:spPr bwMode="auto">
              <a:xfrm>
                <a:off x="1810" y="299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07" name="Rectangle 135"/>
              <p:cNvSpPr>
                <a:spLocks noChangeArrowheads="1"/>
              </p:cNvSpPr>
              <p:nvPr/>
            </p:nvSpPr>
            <p:spPr bwMode="auto">
              <a:xfrm>
                <a:off x="1845" y="2993"/>
                <a:ext cx="62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More names and locations</a:t>
                </a:r>
                <a:endParaRPr lang="en-US">
                  <a:solidFill>
                    <a:srgbClr val="FFFFFF"/>
                  </a:solidFill>
                </a:endParaRPr>
              </a:p>
            </p:txBody>
          </p:sp>
          <p:sp>
            <p:nvSpPr>
              <p:cNvPr id="156808" name="Rectangle 136"/>
              <p:cNvSpPr>
                <a:spLocks noChangeArrowheads="1"/>
              </p:cNvSpPr>
              <p:nvPr/>
            </p:nvSpPr>
            <p:spPr bwMode="auto">
              <a:xfrm>
                <a:off x="1633" y="2393"/>
                <a:ext cx="982" cy="2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09" name="Rectangle 137"/>
              <p:cNvSpPr>
                <a:spLocks noChangeArrowheads="1"/>
              </p:cNvSpPr>
              <p:nvPr/>
            </p:nvSpPr>
            <p:spPr bwMode="auto">
              <a:xfrm>
                <a:off x="1668" y="2415"/>
                <a:ext cx="83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Pattern Matching with</a:t>
                </a:r>
                <a:endParaRPr lang="en-US">
                  <a:solidFill>
                    <a:srgbClr val="FFFFFF"/>
                  </a:solidFill>
                </a:endParaRPr>
              </a:p>
            </p:txBody>
          </p:sp>
          <p:sp>
            <p:nvSpPr>
              <p:cNvPr id="156810" name="Rectangle 138"/>
              <p:cNvSpPr>
                <a:spLocks noChangeArrowheads="1"/>
              </p:cNvSpPr>
              <p:nvPr/>
            </p:nvSpPr>
            <p:spPr bwMode="auto">
              <a:xfrm>
                <a:off x="1688" y="2520"/>
                <a:ext cx="73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Regular Expressions</a:t>
                </a:r>
                <a:endParaRPr lang="en-US">
                  <a:solidFill>
                    <a:srgbClr val="FFFFFF"/>
                  </a:solidFill>
                </a:endParaRPr>
              </a:p>
            </p:txBody>
          </p:sp>
        </p:grpSp>
        <p:grpSp>
          <p:nvGrpSpPr>
            <p:cNvPr id="156814" name="Group 142"/>
            <p:cNvGrpSpPr>
              <a:grpSpLocks/>
            </p:cNvGrpSpPr>
            <p:nvPr/>
          </p:nvGrpSpPr>
          <p:grpSpPr bwMode="auto">
            <a:xfrm>
              <a:off x="1723" y="1762"/>
              <a:ext cx="702" cy="380"/>
              <a:chOff x="1779" y="1762"/>
              <a:chExt cx="702" cy="380"/>
            </a:xfrm>
          </p:grpSpPr>
          <p:sp>
            <p:nvSpPr>
              <p:cNvPr id="156812" name="Freeform 140"/>
              <p:cNvSpPr>
                <a:spLocks/>
              </p:cNvSpPr>
              <p:nvPr/>
            </p:nvSpPr>
            <p:spPr bwMode="auto">
              <a:xfrm>
                <a:off x="1779" y="1762"/>
                <a:ext cx="702" cy="380"/>
              </a:xfrm>
              <a:custGeom>
                <a:avLst/>
                <a:gdLst>
                  <a:gd name="T0" fmla="*/ 867 w 9600"/>
                  <a:gd name="T1" fmla="*/ 0 h 5200"/>
                  <a:gd name="T2" fmla="*/ 0 w 9600"/>
                  <a:gd name="T3" fmla="*/ 867 h 5200"/>
                  <a:gd name="T4" fmla="*/ 0 w 9600"/>
                  <a:gd name="T5" fmla="*/ 4334 h 5200"/>
                  <a:gd name="T6" fmla="*/ 867 w 9600"/>
                  <a:gd name="T7" fmla="*/ 5200 h 5200"/>
                  <a:gd name="T8" fmla="*/ 8733 w 9600"/>
                  <a:gd name="T9" fmla="*/ 5200 h 5200"/>
                  <a:gd name="T10" fmla="*/ 9600 w 9600"/>
                  <a:gd name="T11" fmla="*/ 4334 h 5200"/>
                  <a:gd name="T12" fmla="*/ 9600 w 9600"/>
                  <a:gd name="T13" fmla="*/ 867 h 5200"/>
                  <a:gd name="T14" fmla="*/ 8733 w 9600"/>
                  <a:gd name="T15" fmla="*/ 0 h 5200"/>
                  <a:gd name="T16" fmla="*/ 867 w 9600"/>
                  <a:gd name="T17" fmla="*/ 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0" h="5200">
                    <a:moveTo>
                      <a:pt x="867" y="0"/>
                    </a:moveTo>
                    <a:cubicBezTo>
                      <a:pt x="388" y="0"/>
                      <a:pt x="0" y="389"/>
                      <a:pt x="0" y="867"/>
                    </a:cubicBezTo>
                    <a:lnTo>
                      <a:pt x="0" y="4334"/>
                    </a:lnTo>
                    <a:cubicBezTo>
                      <a:pt x="0" y="4812"/>
                      <a:pt x="388" y="5200"/>
                      <a:pt x="867" y="5200"/>
                    </a:cubicBezTo>
                    <a:lnTo>
                      <a:pt x="8733" y="5200"/>
                    </a:lnTo>
                    <a:cubicBezTo>
                      <a:pt x="9212" y="5200"/>
                      <a:pt x="9600" y="4812"/>
                      <a:pt x="9600" y="4334"/>
                    </a:cubicBezTo>
                    <a:lnTo>
                      <a:pt x="9600" y="867"/>
                    </a:lnTo>
                    <a:cubicBezTo>
                      <a:pt x="9600" y="389"/>
                      <a:pt x="9212" y="0"/>
                      <a:pt x="8733" y="0"/>
                    </a:cubicBezTo>
                    <a:lnTo>
                      <a:pt x="867"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6813" name="Freeform 141"/>
              <p:cNvSpPr>
                <a:spLocks/>
              </p:cNvSpPr>
              <p:nvPr/>
            </p:nvSpPr>
            <p:spPr bwMode="auto">
              <a:xfrm>
                <a:off x="1779" y="1762"/>
                <a:ext cx="702" cy="380"/>
              </a:xfrm>
              <a:custGeom>
                <a:avLst/>
                <a:gdLst>
                  <a:gd name="T0" fmla="*/ 867 w 9600"/>
                  <a:gd name="T1" fmla="*/ 0 h 5200"/>
                  <a:gd name="T2" fmla="*/ 0 w 9600"/>
                  <a:gd name="T3" fmla="*/ 867 h 5200"/>
                  <a:gd name="T4" fmla="*/ 0 w 9600"/>
                  <a:gd name="T5" fmla="*/ 4334 h 5200"/>
                  <a:gd name="T6" fmla="*/ 867 w 9600"/>
                  <a:gd name="T7" fmla="*/ 5200 h 5200"/>
                  <a:gd name="T8" fmla="*/ 8733 w 9600"/>
                  <a:gd name="T9" fmla="*/ 5200 h 5200"/>
                  <a:gd name="T10" fmla="*/ 9600 w 9600"/>
                  <a:gd name="T11" fmla="*/ 4334 h 5200"/>
                  <a:gd name="T12" fmla="*/ 9600 w 9600"/>
                  <a:gd name="T13" fmla="*/ 867 h 5200"/>
                  <a:gd name="T14" fmla="*/ 8733 w 9600"/>
                  <a:gd name="T15" fmla="*/ 0 h 5200"/>
                  <a:gd name="T16" fmla="*/ 867 w 9600"/>
                  <a:gd name="T17" fmla="*/ 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0" h="5200">
                    <a:moveTo>
                      <a:pt x="867" y="0"/>
                    </a:moveTo>
                    <a:cubicBezTo>
                      <a:pt x="388" y="0"/>
                      <a:pt x="0" y="389"/>
                      <a:pt x="0" y="867"/>
                    </a:cubicBezTo>
                    <a:lnTo>
                      <a:pt x="0" y="4334"/>
                    </a:lnTo>
                    <a:cubicBezTo>
                      <a:pt x="0" y="4812"/>
                      <a:pt x="388" y="5200"/>
                      <a:pt x="867" y="5200"/>
                    </a:cubicBezTo>
                    <a:lnTo>
                      <a:pt x="8733" y="5200"/>
                    </a:lnTo>
                    <a:cubicBezTo>
                      <a:pt x="9212" y="5200"/>
                      <a:pt x="9600" y="4812"/>
                      <a:pt x="9600" y="4334"/>
                    </a:cubicBezTo>
                    <a:lnTo>
                      <a:pt x="9600" y="867"/>
                    </a:lnTo>
                    <a:cubicBezTo>
                      <a:pt x="9600" y="389"/>
                      <a:pt x="9212" y="0"/>
                      <a:pt x="8733" y="0"/>
                    </a:cubicBezTo>
                    <a:lnTo>
                      <a:pt x="867"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815" name="Rectangle 143"/>
            <p:cNvSpPr>
              <a:spLocks noChangeArrowheads="1"/>
            </p:cNvSpPr>
            <p:nvPr/>
          </p:nvSpPr>
          <p:spPr bwMode="auto">
            <a:xfrm>
              <a:off x="1926" y="1850"/>
              <a:ext cx="25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Lexical</a:t>
              </a:r>
              <a:endParaRPr lang="en-US">
                <a:solidFill>
                  <a:srgbClr val="FFFFFF"/>
                </a:solidFill>
              </a:endParaRPr>
            </a:p>
          </p:txBody>
        </p:sp>
        <p:sp>
          <p:nvSpPr>
            <p:cNvPr id="156816" name="Rectangle 144"/>
            <p:cNvSpPr>
              <a:spLocks noChangeArrowheads="1"/>
            </p:cNvSpPr>
            <p:nvPr/>
          </p:nvSpPr>
          <p:spPr bwMode="auto">
            <a:xfrm>
              <a:off x="1882" y="1956"/>
              <a:ext cx="34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Matching</a:t>
              </a:r>
              <a:endParaRPr lang="en-US">
                <a:solidFill>
                  <a:srgbClr val="FFFFFF"/>
                </a:solidFill>
              </a:endParaRPr>
            </a:p>
          </p:txBody>
        </p:sp>
        <p:grpSp>
          <p:nvGrpSpPr>
            <p:cNvPr id="156836" name="Group 164"/>
            <p:cNvGrpSpPr>
              <a:grpSpLocks/>
            </p:cNvGrpSpPr>
            <p:nvPr/>
          </p:nvGrpSpPr>
          <p:grpSpPr bwMode="auto">
            <a:xfrm>
              <a:off x="1547" y="913"/>
              <a:ext cx="966" cy="673"/>
              <a:chOff x="1603" y="913"/>
              <a:chExt cx="966" cy="673"/>
            </a:xfrm>
          </p:grpSpPr>
          <p:grpSp>
            <p:nvGrpSpPr>
              <p:cNvPr id="156819" name="Group 147"/>
              <p:cNvGrpSpPr>
                <a:grpSpLocks/>
              </p:cNvGrpSpPr>
              <p:nvPr/>
            </p:nvGrpSpPr>
            <p:grpSpPr bwMode="auto">
              <a:xfrm>
                <a:off x="1603" y="913"/>
                <a:ext cx="966" cy="673"/>
                <a:chOff x="1603" y="913"/>
                <a:chExt cx="966" cy="673"/>
              </a:xfrm>
            </p:grpSpPr>
            <p:sp>
              <p:nvSpPr>
                <p:cNvPr id="156817" name="Freeform 145"/>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818" name="Freeform 146"/>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noFill/>
                <a:ln w="4763" cap="rnd">
                  <a:solidFill>
                    <a:srgbClr val="0005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820" name="Rectangle 148"/>
              <p:cNvSpPr>
                <a:spLocks noChangeArrowheads="1"/>
              </p:cNvSpPr>
              <p:nvPr/>
            </p:nvSpPr>
            <p:spPr bwMode="auto">
              <a:xfrm>
                <a:off x="1662" y="948"/>
                <a:ext cx="861"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21" name="Rectangle 149"/>
              <p:cNvSpPr>
                <a:spLocks noChangeArrowheads="1"/>
              </p:cNvSpPr>
              <p:nvPr/>
            </p:nvSpPr>
            <p:spPr bwMode="auto">
              <a:xfrm>
                <a:off x="1697" y="970"/>
                <a:ext cx="67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 Lookup Tables</a:t>
                </a:r>
                <a:endParaRPr lang="en-US">
                  <a:solidFill>
                    <a:srgbClr val="FFFFFF"/>
                  </a:solidFill>
                </a:endParaRPr>
              </a:p>
            </p:txBody>
          </p:sp>
          <p:sp>
            <p:nvSpPr>
              <p:cNvPr id="156822" name="Rectangle 150"/>
              <p:cNvSpPr>
                <a:spLocks noChangeArrowheads="1"/>
              </p:cNvSpPr>
              <p:nvPr/>
            </p:nvSpPr>
            <p:spPr bwMode="auto">
              <a:xfrm>
                <a:off x="1697" y="1061"/>
                <a:ext cx="79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23" name="Rectangle 151"/>
              <p:cNvSpPr>
                <a:spLocks noChangeArrowheads="1"/>
              </p:cNvSpPr>
              <p:nvPr/>
            </p:nvSpPr>
            <p:spPr bwMode="auto">
              <a:xfrm>
                <a:off x="1779" y="1073"/>
                <a:ext cx="614" cy="4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24" name="Rectangle 152"/>
              <p:cNvSpPr>
                <a:spLocks noChangeArrowheads="1"/>
              </p:cNvSpPr>
              <p:nvPr/>
            </p:nvSpPr>
            <p:spPr bwMode="auto">
              <a:xfrm>
                <a:off x="1814" y="109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25" name="Rectangle 153"/>
              <p:cNvSpPr>
                <a:spLocks noChangeArrowheads="1"/>
              </p:cNvSpPr>
              <p:nvPr/>
            </p:nvSpPr>
            <p:spPr bwMode="auto">
              <a:xfrm>
                <a:off x="1850" y="1093"/>
                <a:ext cx="44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PID/patient names</a:t>
                </a:r>
                <a:endParaRPr lang="en-US">
                  <a:solidFill>
                    <a:srgbClr val="FFFFFF"/>
                  </a:solidFill>
                </a:endParaRPr>
              </a:p>
            </p:txBody>
          </p:sp>
          <p:sp>
            <p:nvSpPr>
              <p:cNvPr id="156826" name="Rectangle 154"/>
              <p:cNvSpPr>
                <a:spLocks noChangeArrowheads="1"/>
              </p:cNvSpPr>
              <p:nvPr/>
            </p:nvSpPr>
            <p:spPr bwMode="auto">
              <a:xfrm>
                <a:off x="1814" y="116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27" name="Rectangle 155"/>
              <p:cNvSpPr>
                <a:spLocks noChangeArrowheads="1"/>
              </p:cNvSpPr>
              <p:nvPr/>
            </p:nvSpPr>
            <p:spPr bwMode="auto">
              <a:xfrm>
                <a:off x="1850" y="1163"/>
                <a:ext cx="33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Doctor names</a:t>
                </a:r>
                <a:endParaRPr lang="en-US">
                  <a:solidFill>
                    <a:srgbClr val="FFFFFF"/>
                  </a:solidFill>
                </a:endParaRPr>
              </a:p>
            </p:txBody>
          </p:sp>
          <p:sp>
            <p:nvSpPr>
              <p:cNvPr id="156828" name="Rectangle 156"/>
              <p:cNvSpPr>
                <a:spLocks noChangeArrowheads="1"/>
              </p:cNvSpPr>
              <p:nvPr/>
            </p:nvSpPr>
            <p:spPr bwMode="auto">
              <a:xfrm>
                <a:off x="1814" y="123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29" name="Rectangle 157"/>
              <p:cNvSpPr>
                <a:spLocks noChangeArrowheads="1"/>
              </p:cNvSpPr>
              <p:nvPr/>
            </p:nvSpPr>
            <p:spPr bwMode="auto">
              <a:xfrm>
                <a:off x="1850" y="1233"/>
                <a:ext cx="36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Hospital names</a:t>
                </a:r>
                <a:endParaRPr lang="en-US">
                  <a:solidFill>
                    <a:srgbClr val="FFFFFF"/>
                  </a:solidFill>
                </a:endParaRPr>
              </a:p>
            </p:txBody>
          </p:sp>
          <p:sp>
            <p:nvSpPr>
              <p:cNvPr id="156830" name="Rectangle 158"/>
              <p:cNvSpPr>
                <a:spLocks noChangeArrowheads="1"/>
              </p:cNvSpPr>
              <p:nvPr/>
            </p:nvSpPr>
            <p:spPr bwMode="auto">
              <a:xfrm>
                <a:off x="1814" y="130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31" name="Rectangle 159"/>
              <p:cNvSpPr>
                <a:spLocks noChangeArrowheads="1"/>
              </p:cNvSpPr>
              <p:nvPr/>
            </p:nvSpPr>
            <p:spPr bwMode="auto">
              <a:xfrm>
                <a:off x="1850" y="1303"/>
                <a:ext cx="39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Company names</a:t>
                </a:r>
                <a:endParaRPr lang="en-US">
                  <a:solidFill>
                    <a:srgbClr val="FFFFFF"/>
                  </a:solidFill>
                </a:endParaRPr>
              </a:p>
            </p:txBody>
          </p:sp>
          <p:sp>
            <p:nvSpPr>
              <p:cNvPr id="156832" name="Rectangle 160"/>
              <p:cNvSpPr>
                <a:spLocks noChangeArrowheads="1"/>
              </p:cNvSpPr>
              <p:nvPr/>
            </p:nvSpPr>
            <p:spPr bwMode="auto">
              <a:xfrm>
                <a:off x="1814" y="137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33" name="Rectangle 161"/>
              <p:cNvSpPr>
                <a:spLocks noChangeArrowheads="1"/>
              </p:cNvSpPr>
              <p:nvPr/>
            </p:nvSpPr>
            <p:spPr bwMode="auto">
              <a:xfrm>
                <a:off x="1850" y="1373"/>
                <a:ext cx="39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First, Last names</a:t>
                </a:r>
                <a:endParaRPr lang="en-US">
                  <a:solidFill>
                    <a:srgbClr val="FFFFFF"/>
                  </a:solidFill>
                </a:endParaRPr>
              </a:p>
            </p:txBody>
          </p:sp>
          <p:sp>
            <p:nvSpPr>
              <p:cNvPr id="156834" name="Rectangle 162"/>
              <p:cNvSpPr>
                <a:spLocks noChangeArrowheads="1"/>
              </p:cNvSpPr>
              <p:nvPr/>
            </p:nvSpPr>
            <p:spPr bwMode="auto">
              <a:xfrm>
                <a:off x="1814" y="144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835" name="Rectangle 163"/>
              <p:cNvSpPr>
                <a:spLocks noChangeArrowheads="1"/>
              </p:cNvSpPr>
              <p:nvPr/>
            </p:nvSpPr>
            <p:spPr bwMode="auto">
              <a:xfrm>
                <a:off x="1850" y="1443"/>
                <a:ext cx="22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Locations </a:t>
                </a:r>
                <a:endParaRPr lang="en-US">
                  <a:solidFill>
                    <a:srgbClr val="FFFFFF"/>
                  </a:solidFill>
                </a:endParaRPr>
              </a:p>
            </p:txBody>
          </p:sp>
        </p:grpSp>
        <p:grpSp>
          <p:nvGrpSpPr>
            <p:cNvPr id="156843" name="Group 171"/>
            <p:cNvGrpSpPr>
              <a:grpSpLocks/>
            </p:cNvGrpSpPr>
            <p:nvPr/>
          </p:nvGrpSpPr>
          <p:grpSpPr bwMode="auto">
            <a:xfrm>
              <a:off x="1957" y="3181"/>
              <a:ext cx="220" cy="153"/>
              <a:chOff x="2013" y="3181"/>
              <a:chExt cx="220" cy="153"/>
            </a:xfrm>
          </p:grpSpPr>
          <p:sp>
            <p:nvSpPr>
              <p:cNvPr id="156837" name="Freeform 165"/>
              <p:cNvSpPr>
                <a:spLocks/>
              </p:cNvSpPr>
              <p:nvPr/>
            </p:nvSpPr>
            <p:spPr bwMode="auto">
              <a:xfrm>
                <a:off x="2013" y="3181"/>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838" name="Rectangle 166"/>
              <p:cNvSpPr>
                <a:spLocks noChangeArrowheads="1"/>
              </p:cNvSpPr>
              <p:nvPr/>
            </p:nvSpPr>
            <p:spPr bwMode="auto">
              <a:xfrm>
                <a:off x="2068" y="3315"/>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39" name="Rectangle 167"/>
              <p:cNvSpPr>
                <a:spLocks noChangeArrowheads="1"/>
              </p:cNvSpPr>
              <p:nvPr/>
            </p:nvSpPr>
            <p:spPr bwMode="auto">
              <a:xfrm>
                <a:off x="2068" y="3329"/>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40" name="Freeform 168"/>
              <p:cNvSpPr>
                <a:spLocks/>
              </p:cNvSpPr>
              <p:nvPr/>
            </p:nvSpPr>
            <p:spPr bwMode="auto">
              <a:xfrm>
                <a:off x="2013" y="3181"/>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841" name="Rectangle 169"/>
              <p:cNvSpPr>
                <a:spLocks noChangeArrowheads="1"/>
              </p:cNvSpPr>
              <p:nvPr/>
            </p:nvSpPr>
            <p:spPr bwMode="auto">
              <a:xfrm>
                <a:off x="2068" y="3315"/>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842" name="Rectangle 170"/>
              <p:cNvSpPr>
                <a:spLocks noChangeArrowheads="1"/>
              </p:cNvSpPr>
              <p:nvPr/>
            </p:nvSpPr>
            <p:spPr bwMode="auto">
              <a:xfrm>
                <a:off x="2068" y="3329"/>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848" name="Group 176"/>
            <p:cNvGrpSpPr>
              <a:grpSpLocks/>
            </p:cNvGrpSpPr>
            <p:nvPr/>
          </p:nvGrpSpPr>
          <p:grpSpPr bwMode="auto">
            <a:xfrm>
              <a:off x="100" y="1411"/>
              <a:ext cx="1305" cy="1227"/>
              <a:chOff x="156" y="1411"/>
              <a:chExt cx="1305" cy="1227"/>
            </a:xfrm>
          </p:grpSpPr>
          <p:sp>
            <p:nvSpPr>
              <p:cNvPr id="156844" name="Freeform 172"/>
              <p:cNvSpPr>
                <a:spLocks/>
              </p:cNvSpPr>
              <p:nvPr/>
            </p:nvSpPr>
            <p:spPr bwMode="auto">
              <a:xfrm>
                <a:off x="156" y="1411"/>
                <a:ext cx="1305" cy="1227"/>
              </a:xfrm>
              <a:custGeom>
                <a:avLst/>
                <a:gdLst>
                  <a:gd name="T0" fmla="*/ 0 w 1305"/>
                  <a:gd name="T1" fmla="*/ 0 h 1227"/>
                  <a:gd name="T2" fmla="*/ 0 w 1305"/>
                  <a:gd name="T3" fmla="*/ 1227 h 1227"/>
                  <a:gd name="T4" fmla="*/ 1142 w 1305"/>
                  <a:gd name="T5" fmla="*/ 1227 h 1227"/>
                  <a:gd name="T6" fmla="*/ 1305 w 1305"/>
                  <a:gd name="T7" fmla="*/ 1074 h 1227"/>
                  <a:gd name="T8" fmla="*/ 1305 w 1305"/>
                  <a:gd name="T9" fmla="*/ 0 h 1227"/>
                  <a:gd name="T10" fmla="*/ 0 w 1305"/>
                  <a:gd name="T11" fmla="*/ 0 h 1227"/>
                </a:gdLst>
                <a:ahLst/>
                <a:cxnLst>
                  <a:cxn ang="0">
                    <a:pos x="T0" y="T1"/>
                  </a:cxn>
                  <a:cxn ang="0">
                    <a:pos x="T2" y="T3"/>
                  </a:cxn>
                  <a:cxn ang="0">
                    <a:pos x="T4" y="T5"/>
                  </a:cxn>
                  <a:cxn ang="0">
                    <a:pos x="T6" y="T7"/>
                  </a:cxn>
                  <a:cxn ang="0">
                    <a:pos x="T8" y="T9"/>
                  </a:cxn>
                  <a:cxn ang="0">
                    <a:pos x="T10" y="T11"/>
                  </a:cxn>
                </a:cxnLst>
                <a:rect l="0" t="0" r="r" b="b"/>
                <a:pathLst>
                  <a:path w="1305" h="1227">
                    <a:moveTo>
                      <a:pt x="0" y="0"/>
                    </a:moveTo>
                    <a:lnTo>
                      <a:pt x="0" y="1227"/>
                    </a:lnTo>
                    <a:lnTo>
                      <a:pt x="1142" y="1227"/>
                    </a:lnTo>
                    <a:lnTo>
                      <a:pt x="1305" y="1074"/>
                    </a:lnTo>
                    <a:lnTo>
                      <a:pt x="1305"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845" name="Freeform 173"/>
              <p:cNvSpPr>
                <a:spLocks/>
              </p:cNvSpPr>
              <p:nvPr/>
            </p:nvSpPr>
            <p:spPr bwMode="auto">
              <a:xfrm>
                <a:off x="1298" y="2485"/>
                <a:ext cx="163" cy="153"/>
              </a:xfrm>
              <a:custGeom>
                <a:avLst/>
                <a:gdLst>
                  <a:gd name="T0" fmla="*/ 0 w 2231"/>
                  <a:gd name="T1" fmla="*/ 2098 h 2098"/>
                  <a:gd name="T2" fmla="*/ 578 w 2231"/>
                  <a:gd name="T3" fmla="*/ 71 h 2098"/>
                  <a:gd name="T4" fmla="*/ 2231 w 2231"/>
                  <a:gd name="T5" fmla="*/ 0 h 2098"/>
                </a:gdLst>
                <a:ahLst/>
                <a:cxnLst>
                  <a:cxn ang="0">
                    <a:pos x="T0" y="T1"/>
                  </a:cxn>
                  <a:cxn ang="0">
                    <a:pos x="T2" y="T3"/>
                  </a:cxn>
                  <a:cxn ang="0">
                    <a:pos x="T4" y="T5"/>
                  </a:cxn>
                </a:cxnLst>
                <a:rect l="0" t="0" r="r" b="b"/>
                <a:pathLst>
                  <a:path w="2231" h="2098">
                    <a:moveTo>
                      <a:pt x="0" y="2098"/>
                    </a:moveTo>
                    <a:lnTo>
                      <a:pt x="578" y="71"/>
                    </a:lnTo>
                    <a:cubicBezTo>
                      <a:pt x="801" y="393"/>
                      <a:pt x="1395" y="393"/>
                      <a:pt x="2231"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6846" name="Freeform 174"/>
              <p:cNvSpPr>
                <a:spLocks/>
              </p:cNvSpPr>
              <p:nvPr/>
            </p:nvSpPr>
            <p:spPr bwMode="auto">
              <a:xfrm>
                <a:off x="156" y="1411"/>
                <a:ext cx="1305" cy="1227"/>
              </a:xfrm>
              <a:custGeom>
                <a:avLst/>
                <a:gdLst>
                  <a:gd name="T0" fmla="*/ 0 w 1305"/>
                  <a:gd name="T1" fmla="*/ 0 h 1227"/>
                  <a:gd name="T2" fmla="*/ 0 w 1305"/>
                  <a:gd name="T3" fmla="*/ 1227 h 1227"/>
                  <a:gd name="T4" fmla="*/ 1142 w 1305"/>
                  <a:gd name="T5" fmla="*/ 1227 h 1227"/>
                  <a:gd name="T6" fmla="*/ 1305 w 1305"/>
                  <a:gd name="T7" fmla="*/ 1074 h 1227"/>
                  <a:gd name="T8" fmla="*/ 1305 w 1305"/>
                  <a:gd name="T9" fmla="*/ 0 h 1227"/>
                  <a:gd name="T10" fmla="*/ 0 w 1305"/>
                  <a:gd name="T11" fmla="*/ 0 h 1227"/>
                </a:gdLst>
                <a:ahLst/>
                <a:cxnLst>
                  <a:cxn ang="0">
                    <a:pos x="T0" y="T1"/>
                  </a:cxn>
                  <a:cxn ang="0">
                    <a:pos x="T2" y="T3"/>
                  </a:cxn>
                  <a:cxn ang="0">
                    <a:pos x="T4" y="T5"/>
                  </a:cxn>
                  <a:cxn ang="0">
                    <a:pos x="T6" y="T7"/>
                  </a:cxn>
                  <a:cxn ang="0">
                    <a:pos x="T8" y="T9"/>
                  </a:cxn>
                  <a:cxn ang="0">
                    <a:pos x="T10" y="T11"/>
                  </a:cxn>
                </a:cxnLst>
                <a:rect l="0" t="0" r="r" b="b"/>
                <a:pathLst>
                  <a:path w="1305" h="1227">
                    <a:moveTo>
                      <a:pt x="0" y="0"/>
                    </a:moveTo>
                    <a:lnTo>
                      <a:pt x="0" y="1227"/>
                    </a:lnTo>
                    <a:lnTo>
                      <a:pt x="1142" y="1227"/>
                    </a:lnTo>
                    <a:lnTo>
                      <a:pt x="1305" y="1074"/>
                    </a:lnTo>
                    <a:lnTo>
                      <a:pt x="1305" y="0"/>
                    </a:lnTo>
                    <a:lnTo>
                      <a:pt x="0" y="0"/>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847" name="Freeform 175"/>
              <p:cNvSpPr>
                <a:spLocks/>
              </p:cNvSpPr>
              <p:nvPr/>
            </p:nvSpPr>
            <p:spPr bwMode="auto">
              <a:xfrm>
                <a:off x="1298" y="2485"/>
                <a:ext cx="163" cy="153"/>
              </a:xfrm>
              <a:custGeom>
                <a:avLst/>
                <a:gdLst>
                  <a:gd name="T0" fmla="*/ 0 w 2231"/>
                  <a:gd name="T1" fmla="*/ 2098 h 2098"/>
                  <a:gd name="T2" fmla="*/ 578 w 2231"/>
                  <a:gd name="T3" fmla="*/ 71 h 2098"/>
                  <a:gd name="T4" fmla="*/ 2231 w 2231"/>
                  <a:gd name="T5" fmla="*/ 0 h 2098"/>
                </a:gdLst>
                <a:ahLst/>
                <a:cxnLst>
                  <a:cxn ang="0">
                    <a:pos x="T0" y="T1"/>
                  </a:cxn>
                  <a:cxn ang="0">
                    <a:pos x="T2" y="T3"/>
                  </a:cxn>
                  <a:cxn ang="0">
                    <a:pos x="T4" y="T5"/>
                  </a:cxn>
                </a:cxnLst>
                <a:rect l="0" t="0" r="r" b="b"/>
                <a:pathLst>
                  <a:path w="2231" h="2098">
                    <a:moveTo>
                      <a:pt x="0" y="2098"/>
                    </a:moveTo>
                    <a:lnTo>
                      <a:pt x="578" y="71"/>
                    </a:lnTo>
                    <a:cubicBezTo>
                      <a:pt x="801" y="393"/>
                      <a:pt x="1395" y="393"/>
                      <a:pt x="2231" y="0"/>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849" name="Rectangle 177"/>
            <p:cNvSpPr>
              <a:spLocks noChangeArrowheads="1"/>
            </p:cNvSpPr>
            <p:nvPr/>
          </p:nvSpPr>
          <p:spPr bwMode="auto">
            <a:xfrm>
              <a:off x="119" y="1419"/>
              <a:ext cx="1277" cy="106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50" name="Rectangle 178"/>
            <p:cNvSpPr>
              <a:spLocks noChangeArrowheads="1"/>
            </p:cNvSpPr>
            <p:nvPr/>
          </p:nvSpPr>
          <p:spPr bwMode="auto">
            <a:xfrm>
              <a:off x="155" y="1440"/>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6851" name="Rectangle 179"/>
            <p:cNvSpPr>
              <a:spLocks noChangeArrowheads="1"/>
            </p:cNvSpPr>
            <p:nvPr/>
          </p:nvSpPr>
          <p:spPr bwMode="auto">
            <a:xfrm>
              <a:off x="272" y="1440"/>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852" name="Rectangle 180"/>
            <p:cNvSpPr>
              <a:spLocks noChangeArrowheads="1"/>
            </p:cNvSpPr>
            <p:nvPr/>
          </p:nvSpPr>
          <p:spPr bwMode="auto">
            <a:xfrm>
              <a:off x="342" y="1440"/>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Mr. </a:t>
              </a:r>
              <a:endParaRPr lang="en-US">
                <a:solidFill>
                  <a:srgbClr val="FFFFFF"/>
                </a:solidFill>
              </a:endParaRPr>
            </a:p>
          </p:txBody>
        </p:sp>
        <p:sp>
          <p:nvSpPr>
            <p:cNvPr id="156853" name="Rectangle 181"/>
            <p:cNvSpPr>
              <a:spLocks noChangeArrowheads="1"/>
            </p:cNvSpPr>
            <p:nvPr/>
          </p:nvSpPr>
          <p:spPr bwMode="auto">
            <a:xfrm>
              <a:off x="481" y="1440"/>
              <a:ext cx="30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Costanzo</a:t>
              </a:r>
              <a:endParaRPr lang="en-US">
                <a:solidFill>
                  <a:srgbClr val="FFFFFF"/>
                </a:solidFill>
              </a:endParaRPr>
            </a:p>
          </p:txBody>
        </p:sp>
        <p:sp>
          <p:nvSpPr>
            <p:cNvPr id="156854" name="Rectangle 182"/>
            <p:cNvSpPr>
              <a:spLocks noChangeArrowheads="1"/>
            </p:cNvSpPr>
            <p:nvPr/>
          </p:nvSpPr>
          <p:spPr bwMode="auto">
            <a:xfrm>
              <a:off x="854" y="1440"/>
              <a:ext cx="3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a:t>
              </a:r>
              <a:endParaRPr lang="en-US">
                <a:solidFill>
                  <a:srgbClr val="FFFFFF"/>
                </a:solidFill>
              </a:endParaRPr>
            </a:p>
          </p:txBody>
        </p:sp>
        <p:sp>
          <p:nvSpPr>
            <p:cNvPr id="156855" name="Rectangle 183"/>
            <p:cNvSpPr>
              <a:spLocks noChangeArrowheads="1"/>
            </p:cNvSpPr>
            <p:nvPr/>
          </p:nvSpPr>
          <p:spPr bwMode="auto">
            <a:xfrm>
              <a:off x="155" y="1535"/>
              <a:ext cx="100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transfer from Calvert Hospital </a:t>
              </a:r>
              <a:endParaRPr lang="en-US">
                <a:solidFill>
                  <a:srgbClr val="FFFFFF"/>
                </a:solidFill>
              </a:endParaRPr>
            </a:p>
          </p:txBody>
        </p:sp>
        <p:sp>
          <p:nvSpPr>
            <p:cNvPr id="156856" name="Rectangle 184"/>
            <p:cNvSpPr>
              <a:spLocks noChangeArrowheads="1"/>
            </p:cNvSpPr>
            <p:nvPr/>
          </p:nvSpPr>
          <p:spPr bwMode="auto">
            <a:xfrm>
              <a:off x="155" y="1628"/>
              <a:ext cx="11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on 8/16/1995 following a clinic ... </a:t>
              </a:r>
              <a:endParaRPr lang="en-US">
                <a:solidFill>
                  <a:srgbClr val="FFFFFF"/>
                </a:solidFill>
              </a:endParaRPr>
            </a:p>
          </p:txBody>
        </p:sp>
        <p:sp>
          <p:nvSpPr>
            <p:cNvPr id="156857" name="Rectangle 185"/>
            <p:cNvSpPr>
              <a:spLocks noChangeArrowheads="1"/>
            </p:cNvSpPr>
            <p:nvPr/>
          </p:nvSpPr>
          <p:spPr bwMode="auto">
            <a:xfrm>
              <a:off x="155" y="1722"/>
              <a:ext cx="5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pt of dr. randy </a:t>
              </a:r>
              <a:endParaRPr lang="en-US">
                <a:solidFill>
                  <a:srgbClr val="FFFFFF"/>
                </a:solidFill>
              </a:endParaRPr>
            </a:p>
          </p:txBody>
        </p:sp>
        <p:sp>
          <p:nvSpPr>
            <p:cNvPr id="156858" name="Rectangle 186"/>
            <p:cNvSpPr>
              <a:spLocks noChangeArrowheads="1"/>
            </p:cNvSpPr>
            <p:nvPr/>
          </p:nvSpPr>
          <p:spPr bwMode="auto">
            <a:xfrm>
              <a:off x="746" y="1722"/>
              <a:ext cx="18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jones</a:t>
              </a:r>
              <a:endParaRPr lang="en-US">
                <a:solidFill>
                  <a:srgbClr val="FFFFFF"/>
                </a:solidFill>
              </a:endParaRPr>
            </a:p>
          </p:txBody>
        </p:sp>
        <p:sp>
          <p:nvSpPr>
            <p:cNvPr id="156859" name="Rectangle 187"/>
            <p:cNvSpPr>
              <a:spLocks noChangeArrowheads="1"/>
            </p:cNvSpPr>
            <p:nvPr/>
          </p:nvSpPr>
          <p:spPr bwMode="auto">
            <a:xfrm>
              <a:off x="949" y="1722"/>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860" name="Rectangle 188"/>
            <p:cNvSpPr>
              <a:spLocks noChangeArrowheads="1"/>
            </p:cNvSpPr>
            <p:nvPr/>
          </p:nvSpPr>
          <p:spPr bwMode="auto">
            <a:xfrm>
              <a:off x="155" y="1910"/>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6861" name="Rectangle 189"/>
            <p:cNvSpPr>
              <a:spLocks noChangeArrowheads="1"/>
            </p:cNvSpPr>
            <p:nvPr/>
          </p:nvSpPr>
          <p:spPr bwMode="auto">
            <a:xfrm>
              <a:off x="428" y="1910"/>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pt claims that he is </a:t>
              </a:r>
              <a:endParaRPr lang="en-US">
                <a:solidFill>
                  <a:srgbClr val="FFFFFF"/>
                </a:solidFill>
              </a:endParaRPr>
            </a:p>
          </p:txBody>
        </p:sp>
        <p:sp>
          <p:nvSpPr>
            <p:cNvPr id="156862" name="Rectangle 190"/>
            <p:cNvSpPr>
              <a:spLocks noChangeArrowheads="1"/>
            </p:cNvSpPr>
            <p:nvPr/>
          </p:nvSpPr>
          <p:spPr bwMode="auto">
            <a:xfrm>
              <a:off x="155" y="2004"/>
              <a:ext cx="48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 </a:t>
              </a:r>
              <a:endParaRPr lang="en-US">
                <a:solidFill>
                  <a:srgbClr val="FFFFFF"/>
                </a:solidFill>
              </a:endParaRPr>
            </a:p>
          </p:txBody>
        </p:sp>
        <p:sp>
          <p:nvSpPr>
            <p:cNvPr id="156863" name="Rectangle 191"/>
            <p:cNvSpPr>
              <a:spLocks noChangeArrowheads="1"/>
            </p:cNvSpPr>
            <p:nvPr/>
          </p:nvSpPr>
          <p:spPr bwMode="auto">
            <a:xfrm>
              <a:off x="698" y="2004"/>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6864" name="Rectangle 192"/>
            <p:cNvSpPr>
              <a:spLocks noChangeArrowheads="1"/>
            </p:cNvSpPr>
            <p:nvPr/>
          </p:nvSpPr>
          <p:spPr bwMode="auto">
            <a:xfrm>
              <a:off x="963" y="2004"/>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6865" name="Rectangle 193"/>
            <p:cNvSpPr>
              <a:spLocks noChangeArrowheads="1"/>
            </p:cNvSpPr>
            <p:nvPr/>
          </p:nvSpPr>
          <p:spPr bwMode="auto">
            <a:xfrm>
              <a:off x="1232" y="200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po</a:t>
              </a:r>
              <a:endParaRPr lang="en-US">
                <a:solidFill>
                  <a:srgbClr val="FFFFFF"/>
                </a:solidFill>
              </a:endParaRPr>
            </a:p>
          </p:txBody>
        </p:sp>
        <p:sp>
          <p:nvSpPr>
            <p:cNvPr id="156866" name="Rectangle 194"/>
            <p:cNvSpPr>
              <a:spLocks noChangeArrowheads="1"/>
            </p:cNvSpPr>
            <p:nvPr/>
          </p:nvSpPr>
          <p:spPr bwMode="auto">
            <a:xfrm>
              <a:off x="155" y="2098"/>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6867" name="Rectangle 195"/>
            <p:cNvSpPr>
              <a:spLocks noChangeArrowheads="1"/>
            </p:cNvSpPr>
            <p:nvPr/>
          </p:nvSpPr>
          <p:spPr bwMode="auto">
            <a:xfrm>
              <a:off x="250" y="2098"/>
              <a:ext cx="94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methadone (methadone in </a:t>
              </a:r>
              <a:endParaRPr lang="en-US">
                <a:solidFill>
                  <a:srgbClr val="FFFFFF"/>
                </a:solidFill>
              </a:endParaRPr>
            </a:p>
          </p:txBody>
        </p:sp>
        <p:sp>
          <p:nvSpPr>
            <p:cNvPr id="156868" name="Rectangle 196"/>
            <p:cNvSpPr>
              <a:spLocks noChangeArrowheads="1"/>
            </p:cNvSpPr>
            <p:nvPr/>
          </p:nvSpPr>
          <p:spPr bwMode="auto">
            <a:xfrm>
              <a:off x="155" y="2192"/>
              <a:ext cx="5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house has been </a:t>
              </a:r>
              <a:endParaRPr lang="en-US">
                <a:solidFill>
                  <a:srgbClr val="FFFFFF"/>
                </a:solidFill>
              </a:endParaRPr>
            </a:p>
          </p:txBody>
        </p:sp>
        <p:sp>
          <p:nvSpPr>
            <p:cNvPr id="156869" name="Rectangle 197"/>
            <p:cNvSpPr>
              <a:spLocks noChangeArrowheads="1"/>
            </p:cNvSpPr>
            <p:nvPr/>
          </p:nvSpPr>
          <p:spPr bwMode="auto">
            <a:xfrm>
              <a:off x="765" y="2192"/>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6870" name="Rectangle 198"/>
            <p:cNvSpPr>
              <a:spLocks noChangeArrowheads="1"/>
            </p:cNvSpPr>
            <p:nvPr/>
          </p:nvSpPr>
          <p:spPr bwMode="auto">
            <a:xfrm>
              <a:off x="922" y="2192"/>
              <a:ext cx="32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a:t>
              </a:r>
              <a:endParaRPr lang="en-US">
                <a:solidFill>
                  <a:srgbClr val="FFFFFF"/>
                </a:solidFill>
              </a:endParaRPr>
            </a:p>
          </p:txBody>
        </p:sp>
        <p:sp>
          <p:nvSpPr>
            <p:cNvPr id="156871" name="Rectangle 199"/>
            <p:cNvSpPr>
              <a:spLocks noChangeArrowheads="1"/>
            </p:cNvSpPr>
            <p:nvPr/>
          </p:nvSpPr>
          <p:spPr bwMode="auto">
            <a:xfrm>
              <a:off x="155" y="2285"/>
              <a:ext cx="19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janice</a:t>
              </a:r>
              <a:endParaRPr lang="en-US">
                <a:solidFill>
                  <a:srgbClr val="FFFFFF"/>
                </a:solidFill>
              </a:endParaRPr>
            </a:p>
          </p:txBody>
        </p:sp>
        <p:sp>
          <p:nvSpPr>
            <p:cNvPr id="156872" name="Rectangle 200"/>
            <p:cNvSpPr>
              <a:spLocks noChangeArrowheads="1"/>
            </p:cNvSpPr>
            <p:nvPr/>
          </p:nvSpPr>
          <p:spPr bwMode="auto">
            <a:xfrm>
              <a:off x="398" y="2285"/>
              <a:ext cx="8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(508/334/5423) confirms </a:t>
              </a:r>
              <a:endParaRPr lang="en-US">
                <a:solidFill>
                  <a:srgbClr val="FFFFFF"/>
                </a:solidFill>
              </a:endParaRPr>
            </a:p>
          </p:txBody>
        </p:sp>
        <p:sp>
          <p:nvSpPr>
            <p:cNvPr id="156873" name="Rectangle 201"/>
            <p:cNvSpPr>
              <a:spLocks noChangeArrowheads="1"/>
            </p:cNvSpPr>
            <p:nvPr/>
          </p:nvSpPr>
          <p:spPr bwMode="auto">
            <a:xfrm>
              <a:off x="155" y="2379"/>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nvGrpSpPr>
            <p:cNvPr id="156876" name="Group 204"/>
            <p:cNvGrpSpPr>
              <a:grpSpLocks/>
            </p:cNvGrpSpPr>
            <p:nvPr/>
          </p:nvGrpSpPr>
          <p:grpSpPr bwMode="auto">
            <a:xfrm>
              <a:off x="4205" y="1860"/>
              <a:ext cx="234" cy="271"/>
              <a:chOff x="4261" y="1860"/>
              <a:chExt cx="234" cy="271"/>
            </a:xfrm>
          </p:grpSpPr>
          <p:sp>
            <p:nvSpPr>
              <p:cNvPr id="156874" name="Freeform 202"/>
              <p:cNvSpPr>
                <a:spLocks/>
              </p:cNvSpPr>
              <p:nvPr/>
            </p:nvSpPr>
            <p:spPr bwMode="auto">
              <a:xfrm>
                <a:off x="4261" y="186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6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6"/>
                    </a:lnTo>
                    <a:lnTo>
                      <a:pt x="175"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875" name="Freeform 203"/>
              <p:cNvSpPr>
                <a:spLocks/>
              </p:cNvSpPr>
              <p:nvPr/>
            </p:nvSpPr>
            <p:spPr bwMode="auto">
              <a:xfrm>
                <a:off x="4261" y="186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6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6"/>
                    </a:lnTo>
                    <a:lnTo>
                      <a:pt x="175"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23" name="Group 251"/>
            <p:cNvGrpSpPr>
              <a:grpSpLocks/>
            </p:cNvGrpSpPr>
            <p:nvPr/>
          </p:nvGrpSpPr>
          <p:grpSpPr bwMode="auto">
            <a:xfrm>
              <a:off x="4822" y="1570"/>
              <a:ext cx="220" cy="153"/>
              <a:chOff x="4878" y="1570"/>
              <a:chExt cx="220" cy="153"/>
            </a:xfrm>
          </p:grpSpPr>
          <p:sp>
            <p:nvSpPr>
              <p:cNvPr id="156917" name="Freeform 245"/>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18" name="Rectangle 246"/>
              <p:cNvSpPr>
                <a:spLocks noChangeArrowheads="1"/>
              </p:cNvSpPr>
              <p:nvPr/>
            </p:nvSpPr>
            <p:spPr bwMode="auto">
              <a:xfrm>
                <a:off x="4933" y="1580"/>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19" name="Rectangle 247"/>
              <p:cNvSpPr>
                <a:spLocks noChangeArrowheads="1"/>
              </p:cNvSpPr>
              <p:nvPr/>
            </p:nvSpPr>
            <p:spPr bwMode="auto">
              <a:xfrm>
                <a:off x="4933" y="1570"/>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20" name="Freeform 248"/>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921" name="Rectangle 249"/>
              <p:cNvSpPr>
                <a:spLocks noChangeArrowheads="1"/>
              </p:cNvSpPr>
              <p:nvPr/>
            </p:nvSpPr>
            <p:spPr bwMode="auto">
              <a:xfrm>
                <a:off x="4933" y="1580"/>
                <a:ext cx="110" cy="9"/>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922" name="Rectangle 250"/>
              <p:cNvSpPr>
                <a:spLocks noChangeArrowheads="1"/>
              </p:cNvSpPr>
              <p:nvPr/>
            </p:nvSpPr>
            <p:spPr bwMode="auto">
              <a:xfrm>
                <a:off x="4933" y="1570"/>
                <a:ext cx="110" cy="5"/>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38" name="Group 266"/>
            <p:cNvGrpSpPr>
              <a:grpSpLocks/>
            </p:cNvGrpSpPr>
            <p:nvPr/>
          </p:nvGrpSpPr>
          <p:grpSpPr bwMode="auto">
            <a:xfrm>
              <a:off x="4618" y="1177"/>
              <a:ext cx="615" cy="351"/>
              <a:chOff x="4674" y="1177"/>
              <a:chExt cx="615" cy="351"/>
            </a:xfrm>
          </p:grpSpPr>
          <p:grpSp>
            <p:nvGrpSpPr>
              <p:cNvPr id="156926" name="Group 254"/>
              <p:cNvGrpSpPr>
                <a:grpSpLocks/>
              </p:cNvGrpSpPr>
              <p:nvPr/>
            </p:nvGrpSpPr>
            <p:grpSpPr bwMode="auto">
              <a:xfrm>
                <a:off x="4674" y="1177"/>
                <a:ext cx="615" cy="351"/>
                <a:chOff x="4674" y="1177"/>
                <a:chExt cx="615" cy="351"/>
              </a:xfrm>
            </p:grpSpPr>
            <p:sp>
              <p:nvSpPr>
                <p:cNvPr id="156924" name="Freeform 252"/>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925" name="Freeform 253"/>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927" name="Rectangle 255"/>
              <p:cNvSpPr>
                <a:spLocks noChangeArrowheads="1"/>
              </p:cNvSpPr>
              <p:nvPr/>
            </p:nvSpPr>
            <p:spPr bwMode="auto">
              <a:xfrm>
                <a:off x="4764" y="1195"/>
                <a:ext cx="466"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28" name="Rectangle 256"/>
              <p:cNvSpPr>
                <a:spLocks noChangeArrowheads="1"/>
              </p:cNvSpPr>
              <p:nvPr/>
            </p:nvSpPr>
            <p:spPr bwMode="auto">
              <a:xfrm>
                <a:off x="4800" y="1217"/>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Non</a:t>
                </a:r>
                <a:endParaRPr lang="en-US">
                  <a:solidFill>
                    <a:srgbClr val="FFFFFF"/>
                  </a:solidFill>
                </a:endParaRPr>
              </a:p>
            </p:txBody>
          </p:sp>
          <p:sp>
            <p:nvSpPr>
              <p:cNvPr id="156929" name="Rectangle 257"/>
              <p:cNvSpPr>
                <a:spLocks noChangeArrowheads="1"/>
              </p:cNvSpPr>
              <p:nvPr/>
            </p:nvSpPr>
            <p:spPr bwMode="auto">
              <a:xfrm>
                <a:off x="4970" y="1217"/>
                <a:ext cx="2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a:t>
                </a:r>
                <a:endParaRPr lang="en-US">
                  <a:solidFill>
                    <a:srgbClr val="FFFFFF"/>
                  </a:solidFill>
                </a:endParaRPr>
              </a:p>
            </p:txBody>
          </p:sp>
          <p:sp>
            <p:nvSpPr>
              <p:cNvPr id="156930" name="Rectangle 258"/>
              <p:cNvSpPr>
                <a:spLocks noChangeArrowheads="1"/>
              </p:cNvSpPr>
              <p:nvPr/>
            </p:nvSpPr>
            <p:spPr bwMode="auto">
              <a:xfrm>
                <a:off x="5000" y="1217"/>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PHIs</a:t>
                </a:r>
                <a:endParaRPr lang="en-US">
                  <a:solidFill>
                    <a:srgbClr val="FFFFFF"/>
                  </a:solidFill>
                </a:endParaRPr>
              </a:p>
            </p:txBody>
          </p:sp>
          <p:sp>
            <p:nvSpPr>
              <p:cNvPr id="156931" name="Rectangle 259"/>
              <p:cNvSpPr>
                <a:spLocks noChangeArrowheads="1"/>
              </p:cNvSpPr>
              <p:nvPr/>
            </p:nvSpPr>
            <p:spPr bwMode="auto">
              <a:xfrm>
                <a:off x="4800" y="1308"/>
                <a:ext cx="395"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32" name="Rectangle 260"/>
              <p:cNvSpPr>
                <a:spLocks noChangeArrowheads="1"/>
              </p:cNvSpPr>
              <p:nvPr/>
            </p:nvSpPr>
            <p:spPr bwMode="auto">
              <a:xfrm>
                <a:off x="4710" y="1320"/>
                <a:ext cx="549"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33" name="Rectangle 261"/>
              <p:cNvSpPr>
                <a:spLocks noChangeArrowheads="1"/>
              </p:cNvSpPr>
              <p:nvPr/>
            </p:nvSpPr>
            <p:spPr bwMode="auto">
              <a:xfrm>
                <a:off x="4746" y="134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34" name="Rectangle 262"/>
              <p:cNvSpPr>
                <a:spLocks noChangeArrowheads="1"/>
              </p:cNvSpPr>
              <p:nvPr/>
            </p:nvSpPr>
            <p:spPr bwMode="auto">
              <a:xfrm>
                <a:off x="4781" y="1340"/>
                <a:ext cx="16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UMLS/</a:t>
                </a:r>
                <a:endParaRPr lang="en-US">
                  <a:solidFill>
                    <a:srgbClr val="FFFFFF"/>
                  </a:solidFill>
                </a:endParaRPr>
              </a:p>
            </p:txBody>
          </p:sp>
          <p:sp>
            <p:nvSpPr>
              <p:cNvPr id="156935" name="Rectangle 263"/>
              <p:cNvSpPr>
                <a:spLocks noChangeArrowheads="1"/>
              </p:cNvSpPr>
              <p:nvPr/>
            </p:nvSpPr>
            <p:spPr bwMode="auto">
              <a:xfrm>
                <a:off x="4963" y="1340"/>
                <a:ext cx="19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Snomed</a:t>
                </a:r>
                <a:endParaRPr lang="en-US">
                  <a:solidFill>
                    <a:srgbClr val="FFFFFF"/>
                  </a:solidFill>
                </a:endParaRPr>
              </a:p>
            </p:txBody>
          </p:sp>
          <p:sp>
            <p:nvSpPr>
              <p:cNvPr id="156936" name="Rectangle 264"/>
              <p:cNvSpPr>
                <a:spLocks noChangeArrowheads="1"/>
              </p:cNvSpPr>
              <p:nvPr/>
            </p:nvSpPr>
            <p:spPr bwMode="auto">
              <a:xfrm>
                <a:off x="4746" y="141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37" name="Rectangle 265"/>
              <p:cNvSpPr>
                <a:spLocks noChangeArrowheads="1"/>
              </p:cNvSpPr>
              <p:nvPr/>
            </p:nvSpPr>
            <p:spPr bwMode="auto">
              <a:xfrm>
                <a:off x="4781" y="1410"/>
                <a:ext cx="37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Common words</a:t>
                </a:r>
                <a:endParaRPr lang="en-US">
                  <a:solidFill>
                    <a:srgbClr val="FFFFFF"/>
                  </a:solidFill>
                </a:endParaRPr>
              </a:p>
            </p:txBody>
          </p:sp>
        </p:grpSp>
        <p:grpSp>
          <p:nvGrpSpPr>
            <p:cNvPr id="156956" name="Group 284"/>
            <p:cNvGrpSpPr>
              <a:grpSpLocks/>
            </p:cNvGrpSpPr>
            <p:nvPr/>
          </p:nvGrpSpPr>
          <p:grpSpPr bwMode="auto">
            <a:xfrm>
              <a:off x="4516" y="1752"/>
              <a:ext cx="835" cy="498"/>
              <a:chOff x="4572" y="1752"/>
              <a:chExt cx="835" cy="498"/>
            </a:xfrm>
          </p:grpSpPr>
          <p:grpSp>
            <p:nvGrpSpPr>
              <p:cNvPr id="156941" name="Group 269"/>
              <p:cNvGrpSpPr>
                <a:grpSpLocks/>
              </p:cNvGrpSpPr>
              <p:nvPr/>
            </p:nvGrpSpPr>
            <p:grpSpPr bwMode="auto">
              <a:xfrm>
                <a:off x="5004" y="2045"/>
                <a:ext cx="300" cy="153"/>
                <a:chOff x="5004" y="2045"/>
                <a:chExt cx="300" cy="153"/>
              </a:xfrm>
            </p:grpSpPr>
            <p:sp>
              <p:nvSpPr>
                <p:cNvPr id="156939" name="Freeform 267"/>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40" name="Freeform 268"/>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44" name="Group 272"/>
              <p:cNvGrpSpPr>
                <a:grpSpLocks/>
              </p:cNvGrpSpPr>
              <p:nvPr/>
            </p:nvGrpSpPr>
            <p:grpSpPr bwMode="auto">
              <a:xfrm>
                <a:off x="4595" y="1781"/>
                <a:ext cx="146" cy="272"/>
                <a:chOff x="4595" y="1781"/>
                <a:chExt cx="146" cy="272"/>
              </a:xfrm>
            </p:grpSpPr>
            <p:sp>
              <p:nvSpPr>
                <p:cNvPr id="156942" name="Freeform 270"/>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43" name="Freeform 271"/>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47" name="Group 275"/>
              <p:cNvGrpSpPr>
                <a:grpSpLocks/>
              </p:cNvGrpSpPr>
              <p:nvPr/>
            </p:nvGrpSpPr>
            <p:grpSpPr bwMode="auto">
              <a:xfrm>
                <a:off x="4572" y="1752"/>
                <a:ext cx="835" cy="498"/>
                <a:chOff x="4572" y="1752"/>
                <a:chExt cx="835" cy="498"/>
              </a:xfrm>
            </p:grpSpPr>
            <p:sp>
              <p:nvSpPr>
                <p:cNvPr id="156945" name="Freeform 273"/>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6946" name="Freeform 274"/>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948" name="Rectangle 276"/>
              <p:cNvSpPr>
                <a:spLocks noChangeArrowheads="1"/>
              </p:cNvSpPr>
              <p:nvPr/>
            </p:nvSpPr>
            <p:spPr bwMode="auto">
              <a:xfrm>
                <a:off x="4737" y="1766"/>
                <a:ext cx="495" cy="14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49" name="Rectangle 277"/>
              <p:cNvSpPr>
                <a:spLocks noChangeArrowheads="1"/>
              </p:cNvSpPr>
              <p:nvPr/>
            </p:nvSpPr>
            <p:spPr bwMode="auto">
              <a:xfrm>
                <a:off x="4773" y="1788"/>
                <a:ext cx="3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Heuristics</a:t>
                </a:r>
                <a:endParaRPr lang="en-US">
                  <a:solidFill>
                    <a:srgbClr val="FFFFFF"/>
                  </a:solidFill>
                </a:endParaRPr>
              </a:p>
            </p:txBody>
          </p:sp>
          <p:sp>
            <p:nvSpPr>
              <p:cNvPr id="156950" name="Rectangle 278"/>
              <p:cNvSpPr>
                <a:spLocks noChangeArrowheads="1"/>
              </p:cNvSpPr>
              <p:nvPr/>
            </p:nvSpPr>
            <p:spPr bwMode="auto">
              <a:xfrm>
                <a:off x="4574" y="1919"/>
                <a:ext cx="815" cy="28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51" name="Rectangle 279"/>
              <p:cNvSpPr>
                <a:spLocks noChangeArrowheads="1"/>
              </p:cNvSpPr>
              <p:nvPr/>
            </p:nvSpPr>
            <p:spPr bwMode="auto">
              <a:xfrm>
                <a:off x="4609" y="1942"/>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rPr>
                  <a:t>-</a:t>
                </a:r>
                <a:endParaRPr lang="en-US">
                  <a:solidFill>
                    <a:srgbClr val="FFFFFF"/>
                  </a:solidFill>
                </a:endParaRPr>
              </a:p>
            </p:txBody>
          </p:sp>
          <p:sp>
            <p:nvSpPr>
              <p:cNvPr id="156952" name="Rectangle 280"/>
              <p:cNvSpPr>
                <a:spLocks noChangeArrowheads="1"/>
              </p:cNvSpPr>
              <p:nvPr/>
            </p:nvSpPr>
            <p:spPr bwMode="auto">
              <a:xfrm>
                <a:off x="4632" y="1940"/>
                <a:ext cx="6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Match with UMLS and </a:t>
                </a:r>
                <a:endParaRPr lang="en-US">
                  <a:solidFill>
                    <a:srgbClr val="FFFFFF"/>
                  </a:solidFill>
                </a:endParaRPr>
              </a:p>
            </p:txBody>
          </p:sp>
          <p:sp>
            <p:nvSpPr>
              <p:cNvPr id="156953" name="Rectangle 281"/>
              <p:cNvSpPr>
                <a:spLocks noChangeArrowheads="1"/>
              </p:cNvSpPr>
              <p:nvPr/>
            </p:nvSpPr>
            <p:spPr bwMode="auto">
              <a:xfrm>
                <a:off x="4685" y="2022"/>
                <a:ext cx="4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common words</a:t>
                </a:r>
                <a:endParaRPr lang="en-US">
                  <a:solidFill>
                    <a:srgbClr val="FFFFFF"/>
                  </a:solidFill>
                </a:endParaRPr>
              </a:p>
            </p:txBody>
          </p:sp>
          <p:sp>
            <p:nvSpPr>
              <p:cNvPr id="156954" name="Rectangle 282"/>
              <p:cNvSpPr>
                <a:spLocks noChangeArrowheads="1"/>
              </p:cNvSpPr>
              <p:nvPr/>
            </p:nvSpPr>
            <p:spPr bwMode="auto">
              <a:xfrm>
                <a:off x="4609" y="2103"/>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a:solidFill>
                    <a:srgbClr val="FFFFFF"/>
                  </a:solidFill>
                </a:endParaRPr>
              </a:p>
            </p:txBody>
          </p:sp>
          <p:sp>
            <p:nvSpPr>
              <p:cNvPr id="156955" name="Rectangle 283"/>
              <p:cNvSpPr>
                <a:spLocks noChangeArrowheads="1"/>
              </p:cNvSpPr>
              <p:nvPr/>
            </p:nvSpPr>
            <p:spPr bwMode="auto">
              <a:xfrm>
                <a:off x="4652" y="2103"/>
                <a:ext cx="5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Apply simple rules</a:t>
                </a:r>
                <a:endParaRPr lang="en-US">
                  <a:solidFill>
                    <a:srgbClr val="FFFFFF"/>
                  </a:solidFill>
                </a:endParaRPr>
              </a:p>
            </p:txBody>
          </p:sp>
        </p:grpSp>
        <p:grpSp>
          <p:nvGrpSpPr>
            <p:cNvPr id="156963" name="Group 291"/>
            <p:cNvGrpSpPr>
              <a:grpSpLocks/>
            </p:cNvGrpSpPr>
            <p:nvPr/>
          </p:nvGrpSpPr>
          <p:grpSpPr bwMode="auto">
            <a:xfrm>
              <a:off x="4822" y="1570"/>
              <a:ext cx="220" cy="153"/>
              <a:chOff x="4878" y="1570"/>
              <a:chExt cx="220" cy="153"/>
            </a:xfrm>
          </p:grpSpPr>
          <p:sp>
            <p:nvSpPr>
              <p:cNvPr id="156957" name="Freeform 285"/>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58" name="Rectangle 286"/>
              <p:cNvSpPr>
                <a:spLocks noChangeArrowheads="1"/>
              </p:cNvSpPr>
              <p:nvPr/>
            </p:nvSpPr>
            <p:spPr bwMode="auto">
              <a:xfrm>
                <a:off x="4933" y="1580"/>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59" name="Rectangle 287"/>
              <p:cNvSpPr>
                <a:spLocks noChangeArrowheads="1"/>
              </p:cNvSpPr>
              <p:nvPr/>
            </p:nvSpPr>
            <p:spPr bwMode="auto">
              <a:xfrm>
                <a:off x="4933" y="1570"/>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60" name="Freeform 288"/>
              <p:cNvSpPr>
                <a:spLocks/>
              </p:cNvSpPr>
              <p:nvPr/>
            </p:nvSpPr>
            <p:spPr bwMode="auto">
              <a:xfrm>
                <a:off x="4878" y="1594"/>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961" name="Rectangle 289"/>
              <p:cNvSpPr>
                <a:spLocks noChangeArrowheads="1"/>
              </p:cNvSpPr>
              <p:nvPr/>
            </p:nvSpPr>
            <p:spPr bwMode="auto">
              <a:xfrm>
                <a:off x="4933" y="1580"/>
                <a:ext cx="110" cy="9"/>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962" name="Rectangle 290"/>
              <p:cNvSpPr>
                <a:spLocks noChangeArrowheads="1"/>
              </p:cNvSpPr>
              <p:nvPr/>
            </p:nvSpPr>
            <p:spPr bwMode="auto">
              <a:xfrm>
                <a:off x="4933" y="1570"/>
                <a:ext cx="110" cy="5"/>
              </a:xfrm>
              <a:prstGeom prst="rect">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66" name="Group 294"/>
            <p:cNvGrpSpPr>
              <a:grpSpLocks/>
            </p:cNvGrpSpPr>
            <p:nvPr/>
          </p:nvGrpSpPr>
          <p:grpSpPr bwMode="auto">
            <a:xfrm>
              <a:off x="4618" y="1177"/>
              <a:ext cx="615" cy="351"/>
              <a:chOff x="4674" y="1177"/>
              <a:chExt cx="615" cy="351"/>
            </a:xfrm>
          </p:grpSpPr>
          <p:sp>
            <p:nvSpPr>
              <p:cNvPr id="156964" name="Freeform 292"/>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965" name="Freeform 293"/>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967" name="Rectangle 295"/>
            <p:cNvSpPr>
              <a:spLocks noChangeArrowheads="1"/>
            </p:cNvSpPr>
            <p:nvPr/>
          </p:nvSpPr>
          <p:spPr bwMode="auto">
            <a:xfrm>
              <a:off x="4708" y="1195"/>
              <a:ext cx="466"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68" name="Rectangle 296"/>
            <p:cNvSpPr>
              <a:spLocks noChangeArrowheads="1"/>
            </p:cNvSpPr>
            <p:nvPr/>
          </p:nvSpPr>
          <p:spPr bwMode="auto">
            <a:xfrm>
              <a:off x="4744" y="1217"/>
              <a:ext cx="15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Non</a:t>
              </a:r>
              <a:endParaRPr lang="en-US">
                <a:solidFill>
                  <a:srgbClr val="FFFFFF"/>
                </a:solidFill>
              </a:endParaRPr>
            </a:p>
          </p:txBody>
        </p:sp>
        <p:sp>
          <p:nvSpPr>
            <p:cNvPr id="156969" name="Rectangle 297"/>
            <p:cNvSpPr>
              <a:spLocks noChangeArrowheads="1"/>
            </p:cNvSpPr>
            <p:nvPr/>
          </p:nvSpPr>
          <p:spPr bwMode="auto">
            <a:xfrm>
              <a:off x="4914" y="1217"/>
              <a:ext cx="27"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a:t>
              </a:r>
              <a:endParaRPr lang="en-US">
                <a:solidFill>
                  <a:srgbClr val="FFFFFF"/>
                </a:solidFill>
              </a:endParaRPr>
            </a:p>
          </p:txBody>
        </p:sp>
        <p:sp>
          <p:nvSpPr>
            <p:cNvPr id="156970" name="Rectangle 298"/>
            <p:cNvSpPr>
              <a:spLocks noChangeArrowheads="1"/>
            </p:cNvSpPr>
            <p:nvPr/>
          </p:nvSpPr>
          <p:spPr bwMode="auto">
            <a:xfrm>
              <a:off x="4944" y="1217"/>
              <a:ext cx="1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PHIs</a:t>
              </a:r>
              <a:endParaRPr lang="en-US">
                <a:solidFill>
                  <a:srgbClr val="FFFFFF"/>
                </a:solidFill>
              </a:endParaRPr>
            </a:p>
          </p:txBody>
        </p:sp>
        <p:sp>
          <p:nvSpPr>
            <p:cNvPr id="156971" name="Rectangle 299"/>
            <p:cNvSpPr>
              <a:spLocks noChangeArrowheads="1"/>
            </p:cNvSpPr>
            <p:nvPr/>
          </p:nvSpPr>
          <p:spPr bwMode="auto">
            <a:xfrm>
              <a:off x="4744" y="1308"/>
              <a:ext cx="395"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72" name="Rectangle 300"/>
            <p:cNvSpPr>
              <a:spLocks noChangeArrowheads="1"/>
            </p:cNvSpPr>
            <p:nvPr/>
          </p:nvSpPr>
          <p:spPr bwMode="auto">
            <a:xfrm>
              <a:off x="4654" y="1320"/>
              <a:ext cx="549"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73" name="Rectangle 301"/>
            <p:cNvSpPr>
              <a:spLocks noChangeArrowheads="1"/>
            </p:cNvSpPr>
            <p:nvPr/>
          </p:nvSpPr>
          <p:spPr bwMode="auto">
            <a:xfrm>
              <a:off x="4690" y="134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74" name="Rectangle 302"/>
            <p:cNvSpPr>
              <a:spLocks noChangeArrowheads="1"/>
            </p:cNvSpPr>
            <p:nvPr/>
          </p:nvSpPr>
          <p:spPr bwMode="auto">
            <a:xfrm>
              <a:off x="4725" y="1340"/>
              <a:ext cx="16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UMLS/</a:t>
              </a:r>
              <a:endParaRPr lang="en-US">
                <a:solidFill>
                  <a:srgbClr val="FFFFFF"/>
                </a:solidFill>
              </a:endParaRPr>
            </a:p>
          </p:txBody>
        </p:sp>
        <p:sp>
          <p:nvSpPr>
            <p:cNvPr id="156975" name="Rectangle 303"/>
            <p:cNvSpPr>
              <a:spLocks noChangeArrowheads="1"/>
            </p:cNvSpPr>
            <p:nvPr/>
          </p:nvSpPr>
          <p:spPr bwMode="auto">
            <a:xfrm>
              <a:off x="4907" y="1340"/>
              <a:ext cx="19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Snomed</a:t>
              </a:r>
              <a:endParaRPr lang="en-US">
                <a:solidFill>
                  <a:srgbClr val="FFFFFF"/>
                </a:solidFill>
              </a:endParaRPr>
            </a:p>
          </p:txBody>
        </p:sp>
        <p:sp>
          <p:nvSpPr>
            <p:cNvPr id="156976" name="Rectangle 304"/>
            <p:cNvSpPr>
              <a:spLocks noChangeArrowheads="1"/>
            </p:cNvSpPr>
            <p:nvPr/>
          </p:nvSpPr>
          <p:spPr bwMode="auto">
            <a:xfrm>
              <a:off x="4690" y="141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77" name="Rectangle 305"/>
            <p:cNvSpPr>
              <a:spLocks noChangeArrowheads="1"/>
            </p:cNvSpPr>
            <p:nvPr/>
          </p:nvSpPr>
          <p:spPr bwMode="auto">
            <a:xfrm>
              <a:off x="4725" y="1410"/>
              <a:ext cx="37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Common words</a:t>
              </a:r>
              <a:endParaRPr lang="en-US">
                <a:solidFill>
                  <a:srgbClr val="FFFFFF"/>
                </a:solidFill>
              </a:endParaRPr>
            </a:p>
          </p:txBody>
        </p:sp>
        <p:grpSp>
          <p:nvGrpSpPr>
            <p:cNvPr id="156980" name="Group 308"/>
            <p:cNvGrpSpPr>
              <a:grpSpLocks/>
            </p:cNvGrpSpPr>
            <p:nvPr/>
          </p:nvGrpSpPr>
          <p:grpSpPr bwMode="auto">
            <a:xfrm>
              <a:off x="4618" y="1153"/>
              <a:ext cx="759" cy="375"/>
              <a:chOff x="4674" y="1177"/>
              <a:chExt cx="615" cy="351"/>
            </a:xfrm>
          </p:grpSpPr>
          <p:sp>
            <p:nvSpPr>
              <p:cNvPr id="156978" name="Freeform 306"/>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979" name="Freeform 307"/>
              <p:cNvSpPr>
                <a:spLocks/>
              </p:cNvSpPr>
              <p:nvPr/>
            </p:nvSpPr>
            <p:spPr bwMode="auto">
              <a:xfrm>
                <a:off x="4674" y="1177"/>
                <a:ext cx="615" cy="351"/>
              </a:xfrm>
              <a:custGeom>
                <a:avLst/>
                <a:gdLst>
                  <a:gd name="T0" fmla="*/ 200 w 2100"/>
                  <a:gd name="T1" fmla="*/ 0 h 1200"/>
                  <a:gd name="T2" fmla="*/ 0 w 2100"/>
                  <a:gd name="T3" fmla="*/ 200 h 1200"/>
                  <a:gd name="T4" fmla="*/ 0 w 2100"/>
                  <a:gd name="T5" fmla="*/ 1000 h 1200"/>
                  <a:gd name="T6" fmla="*/ 200 w 2100"/>
                  <a:gd name="T7" fmla="*/ 1200 h 1200"/>
                  <a:gd name="T8" fmla="*/ 1900 w 2100"/>
                  <a:gd name="T9" fmla="*/ 1200 h 1200"/>
                  <a:gd name="T10" fmla="*/ 2100 w 2100"/>
                  <a:gd name="T11" fmla="*/ 1000 h 1200"/>
                  <a:gd name="T12" fmla="*/ 2100 w 2100"/>
                  <a:gd name="T13" fmla="*/ 200 h 1200"/>
                  <a:gd name="T14" fmla="*/ 1900 w 2100"/>
                  <a:gd name="T15" fmla="*/ 0 h 1200"/>
                  <a:gd name="T16" fmla="*/ 200 w 2100"/>
                  <a:gd name="T17" fmla="*/ 0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1200">
                    <a:moveTo>
                      <a:pt x="200" y="0"/>
                    </a:moveTo>
                    <a:cubicBezTo>
                      <a:pt x="90" y="0"/>
                      <a:pt x="0" y="90"/>
                      <a:pt x="0" y="200"/>
                    </a:cubicBezTo>
                    <a:lnTo>
                      <a:pt x="0" y="1000"/>
                    </a:lnTo>
                    <a:cubicBezTo>
                      <a:pt x="0" y="1111"/>
                      <a:pt x="90" y="1200"/>
                      <a:pt x="200" y="1200"/>
                    </a:cubicBezTo>
                    <a:lnTo>
                      <a:pt x="1900" y="1200"/>
                    </a:lnTo>
                    <a:cubicBezTo>
                      <a:pt x="2011" y="1200"/>
                      <a:pt x="2100" y="1111"/>
                      <a:pt x="2100" y="1000"/>
                    </a:cubicBezTo>
                    <a:lnTo>
                      <a:pt x="2100" y="200"/>
                    </a:lnTo>
                    <a:cubicBezTo>
                      <a:pt x="2100" y="90"/>
                      <a:pt x="2011" y="0"/>
                      <a:pt x="1900" y="0"/>
                    </a:cubicBezTo>
                    <a:lnTo>
                      <a:pt x="200"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981" name="Rectangle 309"/>
            <p:cNvSpPr>
              <a:spLocks noChangeArrowheads="1"/>
            </p:cNvSpPr>
            <p:nvPr/>
          </p:nvSpPr>
          <p:spPr bwMode="auto">
            <a:xfrm>
              <a:off x="4708" y="1195"/>
              <a:ext cx="466"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82" name="Rectangle 310"/>
            <p:cNvSpPr>
              <a:spLocks noChangeArrowheads="1"/>
            </p:cNvSpPr>
            <p:nvPr/>
          </p:nvSpPr>
          <p:spPr bwMode="auto">
            <a:xfrm>
              <a:off x="4708" y="1193"/>
              <a:ext cx="19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Non</a:t>
              </a:r>
              <a:endParaRPr lang="en-US" sz="1400">
                <a:solidFill>
                  <a:srgbClr val="FFFFFF"/>
                </a:solidFill>
              </a:endParaRPr>
            </a:p>
          </p:txBody>
        </p:sp>
        <p:sp>
          <p:nvSpPr>
            <p:cNvPr id="156983" name="Rectangle 311"/>
            <p:cNvSpPr>
              <a:spLocks noChangeArrowheads="1"/>
            </p:cNvSpPr>
            <p:nvPr/>
          </p:nvSpPr>
          <p:spPr bwMode="auto">
            <a:xfrm>
              <a:off x="4922" y="1193"/>
              <a:ext cx="3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a:t>
              </a:r>
              <a:endParaRPr lang="en-US" sz="1400">
                <a:solidFill>
                  <a:srgbClr val="FFFFFF"/>
                </a:solidFill>
              </a:endParaRPr>
            </a:p>
          </p:txBody>
        </p:sp>
        <p:sp>
          <p:nvSpPr>
            <p:cNvPr id="156984" name="Rectangle 312"/>
            <p:cNvSpPr>
              <a:spLocks noChangeArrowheads="1"/>
            </p:cNvSpPr>
            <p:nvPr/>
          </p:nvSpPr>
          <p:spPr bwMode="auto">
            <a:xfrm>
              <a:off x="4980" y="1197"/>
              <a:ext cx="210"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PHIs</a:t>
              </a:r>
              <a:endParaRPr lang="en-US" sz="1400">
                <a:solidFill>
                  <a:srgbClr val="FFFFFF"/>
                </a:solidFill>
              </a:endParaRPr>
            </a:p>
          </p:txBody>
        </p:sp>
        <p:sp>
          <p:nvSpPr>
            <p:cNvPr id="156985" name="Rectangle 313"/>
            <p:cNvSpPr>
              <a:spLocks noChangeArrowheads="1"/>
            </p:cNvSpPr>
            <p:nvPr/>
          </p:nvSpPr>
          <p:spPr bwMode="auto">
            <a:xfrm>
              <a:off x="4744" y="1308"/>
              <a:ext cx="395"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86" name="Rectangle 314"/>
            <p:cNvSpPr>
              <a:spLocks noChangeArrowheads="1"/>
            </p:cNvSpPr>
            <p:nvPr/>
          </p:nvSpPr>
          <p:spPr bwMode="auto">
            <a:xfrm>
              <a:off x="4654" y="1320"/>
              <a:ext cx="549" cy="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987" name="Rectangle 315"/>
            <p:cNvSpPr>
              <a:spLocks noChangeArrowheads="1"/>
            </p:cNvSpPr>
            <p:nvPr/>
          </p:nvSpPr>
          <p:spPr bwMode="auto">
            <a:xfrm>
              <a:off x="4690" y="134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88" name="Rectangle 316"/>
            <p:cNvSpPr>
              <a:spLocks noChangeArrowheads="1"/>
            </p:cNvSpPr>
            <p:nvPr/>
          </p:nvSpPr>
          <p:spPr bwMode="auto">
            <a:xfrm>
              <a:off x="4725" y="1340"/>
              <a:ext cx="23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UMLS/</a:t>
              </a:r>
              <a:endParaRPr lang="en-US" sz="1000">
                <a:solidFill>
                  <a:srgbClr val="FFFFFF"/>
                </a:solidFill>
              </a:endParaRPr>
            </a:p>
          </p:txBody>
        </p:sp>
        <p:sp>
          <p:nvSpPr>
            <p:cNvPr id="156989" name="Rectangle 317"/>
            <p:cNvSpPr>
              <a:spLocks noChangeArrowheads="1"/>
            </p:cNvSpPr>
            <p:nvPr/>
          </p:nvSpPr>
          <p:spPr bwMode="auto">
            <a:xfrm>
              <a:off x="4995" y="1340"/>
              <a:ext cx="27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Snomed</a:t>
              </a:r>
              <a:endParaRPr lang="en-US" sz="1000">
                <a:solidFill>
                  <a:srgbClr val="FFFFFF"/>
                </a:solidFill>
              </a:endParaRPr>
            </a:p>
          </p:txBody>
        </p:sp>
        <p:sp>
          <p:nvSpPr>
            <p:cNvPr id="156990" name="Rectangle 318"/>
            <p:cNvSpPr>
              <a:spLocks noChangeArrowheads="1"/>
            </p:cNvSpPr>
            <p:nvPr/>
          </p:nvSpPr>
          <p:spPr bwMode="auto">
            <a:xfrm>
              <a:off x="4690" y="1410"/>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991" name="Rectangle 319"/>
            <p:cNvSpPr>
              <a:spLocks noChangeArrowheads="1"/>
            </p:cNvSpPr>
            <p:nvPr/>
          </p:nvSpPr>
          <p:spPr bwMode="auto">
            <a:xfrm>
              <a:off x="4725" y="1410"/>
              <a:ext cx="5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Common words</a:t>
              </a:r>
              <a:endParaRPr lang="en-US" sz="1000">
                <a:solidFill>
                  <a:srgbClr val="FFFFFF"/>
                </a:solidFill>
              </a:endParaRPr>
            </a:p>
          </p:txBody>
        </p:sp>
        <p:grpSp>
          <p:nvGrpSpPr>
            <p:cNvPr id="156994" name="Group 322"/>
            <p:cNvGrpSpPr>
              <a:grpSpLocks/>
            </p:cNvGrpSpPr>
            <p:nvPr/>
          </p:nvGrpSpPr>
          <p:grpSpPr bwMode="auto">
            <a:xfrm>
              <a:off x="4948" y="2045"/>
              <a:ext cx="300" cy="153"/>
              <a:chOff x="5004" y="2045"/>
              <a:chExt cx="300" cy="153"/>
            </a:xfrm>
          </p:grpSpPr>
          <p:sp>
            <p:nvSpPr>
              <p:cNvPr id="156992" name="Freeform 320"/>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93" name="Freeform 321"/>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997" name="Group 325"/>
            <p:cNvGrpSpPr>
              <a:grpSpLocks/>
            </p:cNvGrpSpPr>
            <p:nvPr/>
          </p:nvGrpSpPr>
          <p:grpSpPr bwMode="auto">
            <a:xfrm>
              <a:off x="4539" y="1781"/>
              <a:ext cx="146" cy="272"/>
              <a:chOff x="4595" y="1781"/>
              <a:chExt cx="146" cy="272"/>
            </a:xfrm>
          </p:grpSpPr>
          <p:sp>
            <p:nvSpPr>
              <p:cNvPr id="156995" name="Freeform 323"/>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996" name="Freeform 324"/>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00" name="Group 328"/>
            <p:cNvGrpSpPr>
              <a:grpSpLocks/>
            </p:cNvGrpSpPr>
            <p:nvPr/>
          </p:nvGrpSpPr>
          <p:grpSpPr bwMode="auto">
            <a:xfrm>
              <a:off x="4516" y="1752"/>
              <a:ext cx="835" cy="498"/>
              <a:chOff x="4572" y="1752"/>
              <a:chExt cx="835" cy="498"/>
            </a:xfrm>
          </p:grpSpPr>
          <p:sp>
            <p:nvSpPr>
              <p:cNvPr id="156998" name="Freeform 326"/>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6999" name="Freeform 327"/>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001" name="Rectangle 329"/>
            <p:cNvSpPr>
              <a:spLocks noChangeArrowheads="1"/>
            </p:cNvSpPr>
            <p:nvPr/>
          </p:nvSpPr>
          <p:spPr bwMode="auto">
            <a:xfrm>
              <a:off x="4681" y="1766"/>
              <a:ext cx="495" cy="14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02" name="Rectangle 330"/>
            <p:cNvSpPr>
              <a:spLocks noChangeArrowheads="1"/>
            </p:cNvSpPr>
            <p:nvPr/>
          </p:nvSpPr>
          <p:spPr bwMode="auto">
            <a:xfrm>
              <a:off x="4717" y="1788"/>
              <a:ext cx="36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Heuristics</a:t>
              </a:r>
              <a:endParaRPr lang="en-US">
                <a:solidFill>
                  <a:srgbClr val="FFFFFF"/>
                </a:solidFill>
              </a:endParaRPr>
            </a:p>
          </p:txBody>
        </p:sp>
        <p:sp>
          <p:nvSpPr>
            <p:cNvPr id="157003" name="Rectangle 331"/>
            <p:cNvSpPr>
              <a:spLocks noChangeArrowheads="1"/>
            </p:cNvSpPr>
            <p:nvPr/>
          </p:nvSpPr>
          <p:spPr bwMode="auto">
            <a:xfrm>
              <a:off x="4518" y="1919"/>
              <a:ext cx="815" cy="28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04" name="Rectangle 332"/>
            <p:cNvSpPr>
              <a:spLocks noChangeArrowheads="1"/>
            </p:cNvSpPr>
            <p:nvPr/>
          </p:nvSpPr>
          <p:spPr bwMode="auto">
            <a:xfrm>
              <a:off x="4553" y="1942"/>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rPr>
                <a:t>-</a:t>
              </a:r>
              <a:endParaRPr lang="en-US">
                <a:solidFill>
                  <a:srgbClr val="FFFFFF"/>
                </a:solidFill>
              </a:endParaRPr>
            </a:p>
          </p:txBody>
        </p:sp>
        <p:sp>
          <p:nvSpPr>
            <p:cNvPr id="157005" name="Rectangle 333"/>
            <p:cNvSpPr>
              <a:spLocks noChangeArrowheads="1"/>
            </p:cNvSpPr>
            <p:nvPr/>
          </p:nvSpPr>
          <p:spPr bwMode="auto">
            <a:xfrm>
              <a:off x="4576" y="1940"/>
              <a:ext cx="67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Match with UMLS and </a:t>
              </a:r>
              <a:endParaRPr lang="en-US">
                <a:solidFill>
                  <a:srgbClr val="FFFFFF"/>
                </a:solidFill>
              </a:endParaRPr>
            </a:p>
          </p:txBody>
        </p:sp>
        <p:sp>
          <p:nvSpPr>
            <p:cNvPr id="157006" name="Rectangle 334"/>
            <p:cNvSpPr>
              <a:spLocks noChangeArrowheads="1"/>
            </p:cNvSpPr>
            <p:nvPr/>
          </p:nvSpPr>
          <p:spPr bwMode="auto">
            <a:xfrm>
              <a:off x="4629" y="2022"/>
              <a:ext cx="46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common words</a:t>
              </a:r>
              <a:endParaRPr lang="en-US">
                <a:solidFill>
                  <a:srgbClr val="FFFFFF"/>
                </a:solidFill>
              </a:endParaRPr>
            </a:p>
          </p:txBody>
        </p:sp>
        <p:sp>
          <p:nvSpPr>
            <p:cNvPr id="157007" name="Rectangle 335"/>
            <p:cNvSpPr>
              <a:spLocks noChangeArrowheads="1"/>
            </p:cNvSpPr>
            <p:nvPr/>
          </p:nvSpPr>
          <p:spPr bwMode="auto">
            <a:xfrm>
              <a:off x="4553" y="2103"/>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a:solidFill>
                  <a:srgbClr val="FFFFFF"/>
                </a:solidFill>
              </a:endParaRPr>
            </a:p>
          </p:txBody>
        </p:sp>
        <p:sp>
          <p:nvSpPr>
            <p:cNvPr id="157008" name="Rectangle 336"/>
            <p:cNvSpPr>
              <a:spLocks noChangeArrowheads="1"/>
            </p:cNvSpPr>
            <p:nvPr/>
          </p:nvSpPr>
          <p:spPr bwMode="auto">
            <a:xfrm>
              <a:off x="4596" y="2103"/>
              <a:ext cx="56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Apply simple rules</a:t>
              </a:r>
              <a:endParaRPr lang="en-US">
                <a:solidFill>
                  <a:srgbClr val="FFFFFF"/>
                </a:solidFill>
              </a:endParaRPr>
            </a:p>
          </p:txBody>
        </p:sp>
        <p:grpSp>
          <p:nvGrpSpPr>
            <p:cNvPr id="157011" name="Group 339"/>
            <p:cNvGrpSpPr>
              <a:grpSpLocks/>
            </p:cNvGrpSpPr>
            <p:nvPr/>
          </p:nvGrpSpPr>
          <p:grpSpPr bwMode="auto">
            <a:xfrm>
              <a:off x="4948" y="2045"/>
              <a:ext cx="300" cy="153"/>
              <a:chOff x="5004" y="2045"/>
              <a:chExt cx="300" cy="153"/>
            </a:xfrm>
          </p:grpSpPr>
          <p:sp>
            <p:nvSpPr>
              <p:cNvPr id="157009" name="Freeform 337"/>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10" name="Freeform 338"/>
              <p:cNvSpPr>
                <a:spLocks/>
              </p:cNvSpPr>
              <p:nvPr/>
            </p:nvSpPr>
            <p:spPr bwMode="auto">
              <a:xfrm>
                <a:off x="5004" y="2045"/>
                <a:ext cx="300" cy="153"/>
              </a:xfrm>
              <a:custGeom>
                <a:avLst/>
                <a:gdLst>
                  <a:gd name="T0" fmla="*/ 300 w 300"/>
                  <a:gd name="T1" fmla="*/ 115 h 153"/>
                  <a:gd name="T2" fmla="*/ 225 w 300"/>
                  <a:gd name="T3" fmla="*/ 115 h 153"/>
                  <a:gd name="T4" fmla="*/ 225 w 300"/>
                  <a:gd name="T5" fmla="*/ 0 h 153"/>
                  <a:gd name="T6" fmla="*/ 75 w 300"/>
                  <a:gd name="T7" fmla="*/ 0 h 153"/>
                  <a:gd name="T8" fmla="*/ 75 w 300"/>
                  <a:gd name="T9" fmla="*/ 115 h 153"/>
                  <a:gd name="T10" fmla="*/ 0 w 300"/>
                  <a:gd name="T11" fmla="*/ 115 h 153"/>
                  <a:gd name="T12" fmla="*/ 150 w 300"/>
                  <a:gd name="T13" fmla="*/ 153 h 153"/>
                  <a:gd name="T14" fmla="*/ 300 w 300"/>
                  <a:gd name="T15" fmla="*/ 115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153">
                    <a:moveTo>
                      <a:pt x="300" y="115"/>
                    </a:moveTo>
                    <a:lnTo>
                      <a:pt x="225" y="115"/>
                    </a:lnTo>
                    <a:lnTo>
                      <a:pt x="225" y="0"/>
                    </a:lnTo>
                    <a:lnTo>
                      <a:pt x="75" y="0"/>
                    </a:lnTo>
                    <a:lnTo>
                      <a:pt x="75" y="115"/>
                    </a:lnTo>
                    <a:lnTo>
                      <a:pt x="0" y="115"/>
                    </a:lnTo>
                    <a:lnTo>
                      <a:pt x="150" y="153"/>
                    </a:lnTo>
                    <a:lnTo>
                      <a:pt x="300" y="115"/>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14" name="Group 342"/>
            <p:cNvGrpSpPr>
              <a:grpSpLocks/>
            </p:cNvGrpSpPr>
            <p:nvPr/>
          </p:nvGrpSpPr>
          <p:grpSpPr bwMode="auto">
            <a:xfrm>
              <a:off x="4539" y="1781"/>
              <a:ext cx="146" cy="272"/>
              <a:chOff x="4595" y="1781"/>
              <a:chExt cx="146" cy="272"/>
            </a:xfrm>
          </p:grpSpPr>
          <p:sp>
            <p:nvSpPr>
              <p:cNvPr id="157012" name="Freeform 340"/>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13" name="Freeform 341"/>
              <p:cNvSpPr>
                <a:spLocks/>
              </p:cNvSpPr>
              <p:nvPr/>
            </p:nvSpPr>
            <p:spPr bwMode="auto">
              <a:xfrm>
                <a:off x="4595" y="1781"/>
                <a:ext cx="146" cy="272"/>
              </a:xfrm>
              <a:custGeom>
                <a:avLst/>
                <a:gdLst>
                  <a:gd name="T0" fmla="*/ 110 w 146"/>
                  <a:gd name="T1" fmla="*/ 0 h 272"/>
                  <a:gd name="T2" fmla="*/ 110 w 146"/>
                  <a:gd name="T3" fmla="*/ 68 h 272"/>
                  <a:gd name="T4" fmla="*/ 0 w 146"/>
                  <a:gd name="T5" fmla="*/ 68 h 272"/>
                  <a:gd name="T6" fmla="*/ 0 w 146"/>
                  <a:gd name="T7" fmla="*/ 204 h 272"/>
                  <a:gd name="T8" fmla="*/ 110 w 146"/>
                  <a:gd name="T9" fmla="*/ 204 h 272"/>
                  <a:gd name="T10" fmla="*/ 110 w 146"/>
                  <a:gd name="T11" fmla="*/ 272 h 272"/>
                  <a:gd name="T12" fmla="*/ 146 w 146"/>
                  <a:gd name="T13" fmla="*/ 136 h 272"/>
                  <a:gd name="T14" fmla="*/ 110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10" y="0"/>
                    </a:moveTo>
                    <a:lnTo>
                      <a:pt x="110" y="68"/>
                    </a:lnTo>
                    <a:lnTo>
                      <a:pt x="0" y="68"/>
                    </a:lnTo>
                    <a:lnTo>
                      <a:pt x="0" y="204"/>
                    </a:lnTo>
                    <a:lnTo>
                      <a:pt x="110" y="204"/>
                    </a:lnTo>
                    <a:lnTo>
                      <a:pt x="110" y="272"/>
                    </a:lnTo>
                    <a:lnTo>
                      <a:pt x="146" y="136"/>
                    </a:lnTo>
                    <a:lnTo>
                      <a:pt x="11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17" name="Group 345"/>
            <p:cNvGrpSpPr>
              <a:grpSpLocks/>
            </p:cNvGrpSpPr>
            <p:nvPr/>
          </p:nvGrpSpPr>
          <p:grpSpPr bwMode="auto">
            <a:xfrm>
              <a:off x="4516" y="1752"/>
              <a:ext cx="967" cy="498"/>
              <a:chOff x="4572" y="1752"/>
              <a:chExt cx="835" cy="498"/>
            </a:xfrm>
          </p:grpSpPr>
          <p:sp>
            <p:nvSpPr>
              <p:cNvPr id="157015" name="Freeform 343"/>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7016" name="Freeform 344"/>
              <p:cNvSpPr>
                <a:spLocks/>
              </p:cNvSpPr>
              <p:nvPr/>
            </p:nvSpPr>
            <p:spPr bwMode="auto">
              <a:xfrm>
                <a:off x="4572" y="1752"/>
                <a:ext cx="835" cy="498"/>
              </a:xfrm>
              <a:custGeom>
                <a:avLst/>
                <a:gdLst>
                  <a:gd name="T0" fmla="*/ 283 w 2856"/>
                  <a:gd name="T1" fmla="*/ 0 h 1700"/>
                  <a:gd name="T2" fmla="*/ 0 w 2856"/>
                  <a:gd name="T3" fmla="*/ 283 h 1700"/>
                  <a:gd name="T4" fmla="*/ 0 w 2856"/>
                  <a:gd name="T5" fmla="*/ 1417 h 1700"/>
                  <a:gd name="T6" fmla="*/ 283 w 2856"/>
                  <a:gd name="T7" fmla="*/ 1700 h 1700"/>
                  <a:gd name="T8" fmla="*/ 2573 w 2856"/>
                  <a:gd name="T9" fmla="*/ 1700 h 1700"/>
                  <a:gd name="T10" fmla="*/ 2856 w 2856"/>
                  <a:gd name="T11" fmla="*/ 1417 h 1700"/>
                  <a:gd name="T12" fmla="*/ 2856 w 2856"/>
                  <a:gd name="T13" fmla="*/ 283 h 1700"/>
                  <a:gd name="T14" fmla="*/ 2573 w 2856"/>
                  <a:gd name="T15" fmla="*/ 0 h 1700"/>
                  <a:gd name="T16" fmla="*/ 283 w 2856"/>
                  <a:gd name="T17"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6" h="1700">
                    <a:moveTo>
                      <a:pt x="283" y="0"/>
                    </a:moveTo>
                    <a:cubicBezTo>
                      <a:pt x="127" y="0"/>
                      <a:pt x="0" y="127"/>
                      <a:pt x="0" y="283"/>
                    </a:cubicBezTo>
                    <a:lnTo>
                      <a:pt x="0" y="1417"/>
                    </a:lnTo>
                    <a:cubicBezTo>
                      <a:pt x="0" y="1573"/>
                      <a:pt x="127" y="1700"/>
                      <a:pt x="283" y="1700"/>
                    </a:cubicBezTo>
                    <a:lnTo>
                      <a:pt x="2573" y="1700"/>
                    </a:lnTo>
                    <a:cubicBezTo>
                      <a:pt x="2730" y="1700"/>
                      <a:pt x="2856" y="1573"/>
                      <a:pt x="2856" y="1417"/>
                    </a:cubicBezTo>
                    <a:lnTo>
                      <a:pt x="2856" y="283"/>
                    </a:lnTo>
                    <a:cubicBezTo>
                      <a:pt x="2856" y="127"/>
                      <a:pt x="2730" y="0"/>
                      <a:pt x="2573" y="0"/>
                    </a:cubicBezTo>
                    <a:lnTo>
                      <a:pt x="283" y="0"/>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018" name="Rectangle 346"/>
            <p:cNvSpPr>
              <a:spLocks noChangeArrowheads="1"/>
            </p:cNvSpPr>
            <p:nvPr/>
          </p:nvSpPr>
          <p:spPr bwMode="auto">
            <a:xfrm>
              <a:off x="4681" y="1766"/>
              <a:ext cx="495" cy="14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19" name="Rectangle 347"/>
            <p:cNvSpPr>
              <a:spLocks noChangeArrowheads="1"/>
            </p:cNvSpPr>
            <p:nvPr/>
          </p:nvSpPr>
          <p:spPr bwMode="auto">
            <a:xfrm>
              <a:off x="4665" y="1788"/>
              <a:ext cx="46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Heuristics</a:t>
              </a:r>
              <a:endParaRPr lang="en-US" sz="1400" b="1">
                <a:solidFill>
                  <a:srgbClr val="FFFFFF"/>
                </a:solidFill>
              </a:endParaRPr>
            </a:p>
          </p:txBody>
        </p:sp>
        <p:sp>
          <p:nvSpPr>
            <p:cNvPr id="157020" name="Rectangle 348"/>
            <p:cNvSpPr>
              <a:spLocks noChangeArrowheads="1"/>
            </p:cNvSpPr>
            <p:nvPr/>
          </p:nvSpPr>
          <p:spPr bwMode="auto">
            <a:xfrm>
              <a:off x="4518" y="1919"/>
              <a:ext cx="815" cy="28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21" name="Rectangle 349"/>
            <p:cNvSpPr>
              <a:spLocks noChangeArrowheads="1"/>
            </p:cNvSpPr>
            <p:nvPr/>
          </p:nvSpPr>
          <p:spPr bwMode="auto">
            <a:xfrm>
              <a:off x="4553" y="1942"/>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000000"/>
                  </a:solidFill>
                </a:rPr>
                <a:t>-</a:t>
              </a:r>
              <a:endParaRPr lang="en-US">
                <a:solidFill>
                  <a:srgbClr val="FFFFFF"/>
                </a:solidFill>
              </a:endParaRPr>
            </a:p>
          </p:txBody>
        </p:sp>
        <p:sp>
          <p:nvSpPr>
            <p:cNvPr id="157022" name="Rectangle 350"/>
            <p:cNvSpPr>
              <a:spLocks noChangeArrowheads="1"/>
            </p:cNvSpPr>
            <p:nvPr/>
          </p:nvSpPr>
          <p:spPr bwMode="auto">
            <a:xfrm>
              <a:off x="4576" y="1940"/>
              <a:ext cx="74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Match with UMLS and </a:t>
              </a:r>
              <a:endParaRPr lang="en-US" sz="1000">
                <a:solidFill>
                  <a:srgbClr val="FFFFFF"/>
                </a:solidFill>
              </a:endParaRPr>
            </a:p>
          </p:txBody>
        </p:sp>
        <p:sp>
          <p:nvSpPr>
            <p:cNvPr id="157023" name="Rectangle 351"/>
            <p:cNvSpPr>
              <a:spLocks noChangeArrowheads="1"/>
            </p:cNvSpPr>
            <p:nvPr/>
          </p:nvSpPr>
          <p:spPr bwMode="auto">
            <a:xfrm>
              <a:off x="4629" y="2022"/>
              <a:ext cx="5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common words</a:t>
              </a:r>
              <a:endParaRPr lang="en-US" sz="1000">
                <a:solidFill>
                  <a:srgbClr val="FFFFFF"/>
                </a:solidFill>
              </a:endParaRPr>
            </a:p>
          </p:txBody>
        </p:sp>
        <p:sp>
          <p:nvSpPr>
            <p:cNvPr id="157024" name="Rectangle 352"/>
            <p:cNvSpPr>
              <a:spLocks noChangeArrowheads="1"/>
            </p:cNvSpPr>
            <p:nvPr/>
          </p:nvSpPr>
          <p:spPr bwMode="auto">
            <a:xfrm>
              <a:off x="4553" y="2103"/>
              <a:ext cx="2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a:t>
              </a:r>
              <a:endParaRPr lang="en-US">
                <a:solidFill>
                  <a:srgbClr val="FFFFFF"/>
                </a:solidFill>
              </a:endParaRPr>
            </a:p>
          </p:txBody>
        </p:sp>
        <p:sp>
          <p:nvSpPr>
            <p:cNvPr id="157025" name="Rectangle 353"/>
            <p:cNvSpPr>
              <a:spLocks noChangeArrowheads="1"/>
            </p:cNvSpPr>
            <p:nvPr/>
          </p:nvSpPr>
          <p:spPr bwMode="auto">
            <a:xfrm>
              <a:off x="4596" y="2115"/>
              <a:ext cx="6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Apply simple rules</a:t>
              </a:r>
              <a:endParaRPr lang="en-US" sz="1000">
                <a:solidFill>
                  <a:srgbClr val="FFFFFF"/>
                </a:solidFill>
              </a:endParaRPr>
            </a:p>
          </p:txBody>
        </p:sp>
        <p:grpSp>
          <p:nvGrpSpPr>
            <p:cNvPr id="157028" name="Group 356"/>
            <p:cNvGrpSpPr>
              <a:grpSpLocks/>
            </p:cNvGrpSpPr>
            <p:nvPr/>
          </p:nvGrpSpPr>
          <p:grpSpPr bwMode="auto">
            <a:xfrm>
              <a:off x="4808" y="2279"/>
              <a:ext cx="272" cy="205"/>
              <a:chOff x="4864" y="2279"/>
              <a:chExt cx="272" cy="205"/>
            </a:xfrm>
          </p:grpSpPr>
          <p:sp>
            <p:nvSpPr>
              <p:cNvPr id="157026" name="Freeform 354"/>
              <p:cNvSpPr>
                <a:spLocks/>
              </p:cNvSpPr>
              <p:nvPr/>
            </p:nvSpPr>
            <p:spPr bwMode="auto">
              <a:xfrm>
                <a:off x="4864" y="2279"/>
                <a:ext cx="272" cy="205"/>
              </a:xfrm>
              <a:custGeom>
                <a:avLst/>
                <a:gdLst>
                  <a:gd name="T0" fmla="*/ 272 w 272"/>
                  <a:gd name="T1" fmla="*/ 153 h 205"/>
                  <a:gd name="T2" fmla="*/ 204 w 272"/>
                  <a:gd name="T3" fmla="*/ 153 h 205"/>
                  <a:gd name="T4" fmla="*/ 204 w 272"/>
                  <a:gd name="T5" fmla="*/ 0 h 205"/>
                  <a:gd name="T6" fmla="*/ 68 w 272"/>
                  <a:gd name="T7" fmla="*/ 0 h 205"/>
                  <a:gd name="T8" fmla="*/ 68 w 272"/>
                  <a:gd name="T9" fmla="*/ 153 h 205"/>
                  <a:gd name="T10" fmla="*/ 0 w 272"/>
                  <a:gd name="T11" fmla="*/ 153 h 205"/>
                  <a:gd name="T12" fmla="*/ 136 w 272"/>
                  <a:gd name="T13" fmla="*/ 205 h 205"/>
                  <a:gd name="T14" fmla="*/ 272 w 272"/>
                  <a:gd name="T15" fmla="*/ 15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5">
                    <a:moveTo>
                      <a:pt x="272" y="153"/>
                    </a:moveTo>
                    <a:lnTo>
                      <a:pt x="204" y="153"/>
                    </a:lnTo>
                    <a:lnTo>
                      <a:pt x="204" y="0"/>
                    </a:lnTo>
                    <a:lnTo>
                      <a:pt x="68" y="0"/>
                    </a:lnTo>
                    <a:lnTo>
                      <a:pt x="68" y="153"/>
                    </a:lnTo>
                    <a:lnTo>
                      <a:pt x="0" y="153"/>
                    </a:lnTo>
                    <a:lnTo>
                      <a:pt x="136" y="205"/>
                    </a:lnTo>
                    <a:lnTo>
                      <a:pt x="272" y="153"/>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27" name="Freeform 355"/>
              <p:cNvSpPr>
                <a:spLocks/>
              </p:cNvSpPr>
              <p:nvPr/>
            </p:nvSpPr>
            <p:spPr bwMode="auto">
              <a:xfrm>
                <a:off x="4864" y="2279"/>
                <a:ext cx="272" cy="205"/>
              </a:xfrm>
              <a:custGeom>
                <a:avLst/>
                <a:gdLst>
                  <a:gd name="T0" fmla="*/ 272 w 272"/>
                  <a:gd name="T1" fmla="*/ 153 h 205"/>
                  <a:gd name="T2" fmla="*/ 204 w 272"/>
                  <a:gd name="T3" fmla="*/ 153 h 205"/>
                  <a:gd name="T4" fmla="*/ 204 w 272"/>
                  <a:gd name="T5" fmla="*/ 0 h 205"/>
                  <a:gd name="T6" fmla="*/ 68 w 272"/>
                  <a:gd name="T7" fmla="*/ 0 h 205"/>
                  <a:gd name="T8" fmla="*/ 68 w 272"/>
                  <a:gd name="T9" fmla="*/ 153 h 205"/>
                  <a:gd name="T10" fmla="*/ 0 w 272"/>
                  <a:gd name="T11" fmla="*/ 153 h 205"/>
                  <a:gd name="T12" fmla="*/ 136 w 272"/>
                  <a:gd name="T13" fmla="*/ 205 h 205"/>
                  <a:gd name="T14" fmla="*/ 272 w 272"/>
                  <a:gd name="T15" fmla="*/ 15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 h="205">
                    <a:moveTo>
                      <a:pt x="272" y="153"/>
                    </a:moveTo>
                    <a:lnTo>
                      <a:pt x="204" y="153"/>
                    </a:lnTo>
                    <a:lnTo>
                      <a:pt x="204" y="0"/>
                    </a:lnTo>
                    <a:lnTo>
                      <a:pt x="68" y="0"/>
                    </a:lnTo>
                    <a:lnTo>
                      <a:pt x="68" y="153"/>
                    </a:lnTo>
                    <a:lnTo>
                      <a:pt x="0" y="153"/>
                    </a:lnTo>
                    <a:lnTo>
                      <a:pt x="136" y="205"/>
                    </a:lnTo>
                    <a:lnTo>
                      <a:pt x="272" y="153"/>
                    </a:lnTo>
                    <a:close/>
                  </a:path>
                </a:pathLst>
              </a:custGeom>
              <a:noFill/>
              <a:ln w="63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33" name="Group 361"/>
            <p:cNvGrpSpPr>
              <a:grpSpLocks/>
            </p:cNvGrpSpPr>
            <p:nvPr/>
          </p:nvGrpSpPr>
          <p:grpSpPr bwMode="auto">
            <a:xfrm>
              <a:off x="4234" y="2523"/>
              <a:ext cx="1463" cy="1482"/>
              <a:chOff x="4290" y="2523"/>
              <a:chExt cx="1463" cy="1482"/>
            </a:xfrm>
          </p:grpSpPr>
          <p:sp>
            <p:nvSpPr>
              <p:cNvPr id="157029" name="Freeform 357"/>
              <p:cNvSpPr>
                <a:spLocks/>
              </p:cNvSpPr>
              <p:nvPr/>
            </p:nvSpPr>
            <p:spPr bwMode="auto">
              <a:xfrm>
                <a:off x="4290" y="2523"/>
                <a:ext cx="1463" cy="1482"/>
              </a:xfrm>
              <a:custGeom>
                <a:avLst/>
                <a:gdLst>
                  <a:gd name="T0" fmla="*/ 0 w 1463"/>
                  <a:gd name="T1" fmla="*/ 0 h 1482"/>
                  <a:gd name="T2" fmla="*/ 0 w 1463"/>
                  <a:gd name="T3" fmla="*/ 1482 h 1482"/>
                  <a:gd name="T4" fmla="*/ 1280 w 1463"/>
                  <a:gd name="T5" fmla="*/ 1482 h 1482"/>
                  <a:gd name="T6" fmla="*/ 1463 w 1463"/>
                  <a:gd name="T7" fmla="*/ 1297 h 1482"/>
                  <a:gd name="T8" fmla="*/ 1463 w 1463"/>
                  <a:gd name="T9" fmla="*/ 0 h 1482"/>
                  <a:gd name="T10" fmla="*/ 0 w 1463"/>
                  <a:gd name="T11" fmla="*/ 0 h 1482"/>
                </a:gdLst>
                <a:ahLst/>
                <a:cxnLst>
                  <a:cxn ang="0">
                    <a:pos x="T0" y="T1"/>
                  </a:cxn>
                  <a:cxn ang="0">
                    <a:pos x="T2" y="T3"/>
                  </a:cxn>
                  <a:cxn ang="0">
                    <a:pos x="T4" y="T5"/>
                  </a:cxn>
                  <a:cxn ang="0">
                    <a:pos x="T6" y="T7"/>
                  </a:cxn>
                  <a:cxn ang="0">
                    <a:pos x="T8" y="T9"/>
                  </a:cxn>
                  <a:cxn ang="0">
                    <a:pos x="T10" y="T11"/>
                  </a:cxn>
                </a:cxnLst>
                <a:rect l="0" t="0" r="r" b="b"/>
                <a:pathLst>
                  <a:path w="1463" h="1482">
                    <a:moveTo>
                      <a:pt x="0" y="0"/>
                    </a:moveTo>
                    <a:lnTo>
                      <a:pt x="0" y="1482"/>
                    </a:lnTo>
                    <a:lnTo>
                      <a:pt x="1280" y="1482"/>
                    </a:lnTo>
                    <a:lnTo>
                      <a:pt x="1463" y="1297"/>
                    </a:lnTo>
                    <a:lnTo>
                      <a:pt x="1463"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30" name="Freeform 358"/>
              <p:cNvSpPr>
                <a:spLocks/>
              </p:cNvSpPr>
              <p:nvPr/>
            </p:nvSpPr>
            <p:spPr bwMode="auto">
              <a:xfrm>
                <a:off x="5570" y="3820"/>
                <a:ext cx="183" cy="185"/>
              </a:xfrm>
              <a:custGeom>
                <a:avLst/>
                <a:gdLst>
                  <a:gd name="T0" fmla="*/ 0 w 625"/>
                  <a:gd name="T1" fmla="*/ 633 h 633"/>
                  <a:gd name="T2" fmla="*/ 161 w 625"/>
                  <a:gd name="T3" fmla="*/ 21 h 633"/>
                  <a:gd name="T4" fmla="*/ 625 w 625"/>
                  <a:gd name="T5" fmla="*/ 0 h 633"/>
                </a:gdLst>
                <a:ahLst/>
                <a:cxnLst>
                  <a:cxn ang="0">
                    <a:pos x="T0" y="T1"/>
                  </a:cxn>
                  <a:cxn ang="0">
                    <a:pos x="T2" y="T3"/>
                  </a:cxn>
                  <a:cxn ang="0">
                    <a:pos x="T4" y="T5"/>
                  </a:cxn>
                </a:cxnLst>
                <a:rect l="0" t="0" r="r" b="b"/>
                <a:pathLst>
                  <a:path w="625" h="633">
                    <a:moveTo>
                      <a:pt x="0" y="633"/>
                    </a:moveTo>
                    <a:lnTo>
                      <a:pt x="161" y="21"/>
                    </a:lnTo>
                    <a:cubicBezTo>
                      <a:pt x="224" y="118"/>
                      <a:pt x="390" y="118"/>
                      <a:pt x="625"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7031" name="Freeform 359"/>
              <p:cNvSpPr>
                <a:spLocks/>
              </p:cNvSpPr>
              <p:nvPr/>
            </p:nvSpPr>
            <p:spPr bwMode="auto">
              <a:xfrm>
                <a:off x="4290" y="2523"/>
                <a:ext cx="1463" cy="1482"/>
              </a:xfrm>
              <a:custGeom>
                <a:avLst/>
                <a:gdLst>
                  <a:gd name="T0" fmla="*/ 0 w 1463"/>
                  <a:gd name="T1" fmla="*/ 0 h 1482"/>
                  <a:gd name="T2" fmla="*/ 0 w 1463"/>
                  <a:gd name="T3" fmla="*/ 1482 h 1482"/>
                  <a:gd name="T4" fmla="*/ 1280 w 1463"/>
                  <a:gd name="T5" fmla="*/ 1482 h 1482"/>
                  <a:gd name="T6" fmla="*/ 1463 w 1463"/>
                  <a:gd name="T7" fmla="*/ 1297 h 1482"/>
                  <a:gd name="T8" fmla="*/ 1463 w 1463"/>
                  <a:gd name="T9" fmla="*/ 0 h 1482"/>
                  <a:gd name="T10" fmla="*/ 0 w 1463"/>
                  <a:gd name="T11" fmla="*/ 0 h 1482"/>
                </a:gdLst>
                <a:ahLst/>
                <a:cxnLst>
                  <a:cxn ang="0">
                    <a:pos x="T0" y="T1"/>
                  </a:cxn>
                  <a:cxn ang="0">
                    <a:pos x="T2" y="T3"/>
                  </a:cxn>
                  <a:cxn ang="0">
                    <a:pos x="T4" y="T5"/>
                  </a:cxn>
                  <a:cxn ang="0">
                    <a:pos x="T6" y="T7"/>
                  </a:cxn>
                  <a:cxn ang="0">
                    <a:pos x="T8" y="T9"/>
                  </a:cxn>
                  <a:cxn ang="0">
                    <a:pos x="T10" y="T11"/>
                  </a:cxn>
                </a:cxnLst>
                <a:rect l="0" t="0" r="r" b="b"/>
                <a:pathLst>
                  <a:path w="1463" h="1482">
                    <a:moveTo>
                      <a:pt x="0" y="0"/>
                    </a:moveTo>
                    <a:lnTo>
                      <a:pt x="0" y="1482"/>
                    </a:lnTo>
                    <a:lnTo>
                      <a:pt x="1280" y="1482"/>
                    </a:lnTo>
                    <a:lnTo>
                      <a:pt x="1463" y="1297"/>
                    </a:lnTo>
                    <a:lnTo>
                      <a:pt x="1463" y="0"/>
                    </a:lnTo>
                    <a:lnTo>
                      <a:pt x="0" y="0"/>
                    </a:lnTo>
                    <a:close/>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032" name="Freeform 360"/>
              <p:cNvSpPr>
                <a:spLocks/>
              </p:cNvSpPr>
              <p:nvPr/>
            </p:nvSpPr>
            <p:spPr bwMode="auto">
              <a:xfrm>
                <a:off x="5570" y="3820"/>
                <a:ext cx="183" cy="185"/>
              </a:xfrm>
              <a:custGeom>
                <a:avLst/>
                <a:gdLst>
                  <a:gd name="T0" fmla="*/ 0 w 625"/>
                  <a:gd name="T1" fmla="*/ 633 h 633"/>
                  <a:gd name="T2" fmla="*/ 161 w 625"/>
                  <a:gd name="T3" fmla="*/ 21 h 633"/>
                  <a:gd name="T4" fmla="*/ 625 w 625"/>
                  <a:gd name="T5" fmla="*/ 0 h 633"/>
                </a:gdLst>
                <a:ahLst/>
                <a:cxnLst>
                  <a:cxn ang="0">
                    <a:pos x="T0" y="T1"/>
                  </a:cxn>
                  <a:cxn ang="0">
                    <a:pos x="T2" y="T3"/>
                  </a:cxn>
                  <a:cxn ang="0">
                    <a:pos x="T4" y="T5"/>
                  </a:cxn>
                </a:cxnLst>
                <a:rect l="0" t="0" r="r" b="b"/>
                <a:pathLst>
                  <a:path w="625" h="633">
                    <a:moveTo>
                      <a:pt x="0" y="633"/>
                    </a:moveTo>
                    <a:lnTo>
                      <a:pt x="161" y="21"/>
                    </a:lnTo>
                    <a:cubicBezTo>
                      <a:pt x="224" y="118"/>
                      <a:pt x="390" y="118"/>
                      <a:pt x="625" y="0"/>
                    </a:cubicBezTo>
                  </a:path>
                </a:pathLst>
              </a:custGeom>
              <a:noFill/>
              <a:ln w="63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034" name="Rectangle 362"/>
            <p:cNvSpPr>
              <a:spLocks noChangeArrowheads="1"/>
            </p:cNvSpPr>
            <p:nvPr/>
          </p:nvSpPr>
          <p:spPr bwMode="auto">
            <a:xfrm>
              <a:off x="4273" y="2594"/>
              <a:ext cx="1390" cy="1256"/>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35" name="Rectangle 363"/>
            <p:cNvSpPr>
              <a:spLocks noChangeArrowheads="1"/>
            </p:cNvSpPr>
            <p:nvPr/>
          </p:nvSpPr>
          <p:spPr bwMode="auto">
            <a:xfrm>
              <a:off x="4309" y="2616"/>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7036" name="Rectangle 364"/>
            <p:cNvSpPr>
              <a:spLocks noChangeArrowheads="1"/>
            </p:cNvSpPr>
            <p:nvPr/>
          </p:nvSpPr>
          <p:spPr bwMode="auto">
            <a:xfrm>
              <a:off x="4426" y="2616"/>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037" name="Rectangle 365"/>
            <p:cNvSpPr>
              <a:spLocks noChangeArrowheads="1"/>
            </p:cNvSpPr>
            <p:nvPr/>
          </p:nvSpPr>
          <p:spPr bwMode="auto">
            <a:xfrm>
              <a:off x="4496" y="2616"/>
              <a:ext cx="91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[**Known patient name**] </a:t>
              </a:r>
              <a:endParaRPr lang="en-US">
                <a:solidFill>
                  <a:srgbClr val="FFFFFF"/>
                </a:solidFill>
              </a:endParaRPr>
            </a:p>
          </p:txBody>
        </p:sp>
        <p:sp>
          <p:nvSpPr>
            <p:cNvPr id="157038" name="Rectangle 366"/>
            <p:cNvSpPr>
              <a:spLocks noChangeArrowheads="1"/>
            </p:cNvSpPr>
            <p:nvPr/>
          </p:nvSpPr>
          <p:spPr bwMode="auto">
            <a:xfrm>
              <a:off x="4309" y="2710"/>
              <a:ext cx="85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transfer from </a:t>
              </a:r>
              <a:endParaRPr lang="en-US">
                <a:solidFill>
                  <a:srgbClr val="FFFFFF"/>
                </a:solidFill>
              </a:endParaRPr>
            </a:p>
          </p:txBody>
        </p:sp>
        <p:sp>
          <p:nvSpPr>
            <p:cNvPr id="157039" name="Rectangle 367"/>
            <p:cNvSpPr>
              <a:spLocks noChangeArrowheads="1"/>
            </p:cNvSpPr>
            <p:nvPr/>
          </p:nvSpPr>
          <p:spPr bwMode="auto">
            <a:xfrm>
              <a:off x="4309" y="2803"/>
              <a:ext cx="124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[**Hospital 1**] Hospital on [**2002</a:t>
              </a:r>
              <a:endParaRPr lang="en-US">
                <a:solidFill>
                  <a:srgbClr val="FFFFFF"/>
                </a:solidFill>
              </a:endParaRPr>
            </a:p>
          </p:txBody>
        </p:sp>
        <p:sp>
          <p:nvSpPr>
            <p:cNvPr id="157040" name="Rectangle 368"/>
            <p:cNvSpPr>
              <a:spLocks noChangeArrowheads="1"/>
            </p:cNvSpPr>
            <p:nvPr/>
          </p:nvSpPr>
          <p:spPr bwMode="auto">
            <a:xfrm>
              <a:off x="5585" y="2803"/>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041" name="Rectangle 369"/>
            <p:cNvSpPr>
              <a:spLocks noChangeArrowheads="1"/>
            </p:cNvSpPr>
            <p:nvPr/>
          </p:nvSpPr>
          <p:spPr bwMode="auto">
            <a:xfrm>
              <a:off x="4309" y="2897"/>
              <a:ext cx="8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09</a:t>
              </a:r>
              <a:endParaRPr lang="en-US">
                <a:solidFill>
                  <a:srgbClr val="FFFFFF"/>
                </a:solidFill>
              </a:endParaRPr>
            </a:p>
          </p:txBody>
        </p:sp>
        <p:sp>
          <p:nvSpPr>
            <p:cNvPr id="157042" name="Rectangle 370"/>
            <p:cNvSpPr>
              <a:spLocks noChangeArrowheads="1"/>
            </p:cNvSpPr>
            <p:nvPr/>
          </p:nvSpPr>
          <p:spPr bwMode="auto">
            <a:xfrm>
              <a:off x="4395" y="2897"/>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043" name="Rectangle 371"/>
            <p:cNvSpPr>
              <a:spLocks noChangeArrowheads="1"/>
            </p:cNvSpPr>
            <p:nvPr/>
          </p:nvSpPr>
          <p:spPr bwMode="auto">
            <a:xfrm>
              <a:off x="4421" y="2897"/>
              <a:ext cx="10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02**] following a clinic ... pt of </a:t>
              </a:r>
              <a:endParaRPr lang="en-US">
                <a:solidFill>
                  <a:srgbClr val="FFFFFF"/>
                </a:solidFill>
              </a:endParaRPr>
            </a:p>
          </p:txBody>
        </p:sp>
        <p:sp>
          <p:nvSpPr>
            <p:cNvPr id="157044" name="Rectangle 372"/>
            <p:cNvSpPr>
              <a:spLocks noChangeArrowheads="1"/>
            </p:cNvSpPr>
            <p:nvPr/>
          </p:nvSpPr>
          <p:spPr bwMode="auto">
            <a:xfrm>
              <a:off x="4309" y="2991"/>
              <a:ext cx="125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dr. [**First Name 2**] [**Doctor Last </a:t>
              </a:r>
              <a:endParaRPr lang="en-US">
                <a:solidFill>
                  <a:srgbClr val="FFFFFF"/>
                </a:solidFill>
              </a:endParaRPr>
            </a:p>
          </p:txBody>
        </p:sp>
        <p:sp>
          <p:nvSpPr>
            <p:cNvPr id="157045" name="Rectangle 373"/>
            <p:cNvSpPr>
              <a:spLocks noChangeArrowheads="1"/>
            </p:cNvSpPr>
            <p:nvPr/>
          </p:nvSpPr>
          <p:spPr bwMode="auto">
            <a:xfrm>
              <a:off x="4309" y="3085"/>
              <a:ext cx="3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Name 3**].</a:t>
              </a:r>
              <a:endParaRPr lang="en-US">
                <a:solidFill>
                  <a:srgbClr val="FFFFFF"/>
                </a:solidFill>
              </a:endParaRPr>
            </a:p>
          </p:txBody>
        </p:sp>
        <p:sp>
          <p:nvSpPr>
            <p:cNvPr id="157046" name="Rectangle 374"/>
            <p:cNvSpPr>
              <a:spLocks noChangeArrowheads="1"/>
            </p:cNvSpPr>
            <p:nvPr/>
          </p:nvSpPr>
          <p:spPr bwMode="auto">
            <a:xfrm>
              <a:off x="4309" y="3272"/>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7047" name="Rectangle 375"/>
            <p:cNvSpPr>
              <a:spLocks noChangeArrowheads="1"/>
            </p:cNvSpPr>
            <p:nvPr/>
          </p:nvSpPr>
          <p:spPr bwMode="auto">
            <a:xfrm>
              <a:off x="4582" y="3272"/>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err="1">
                  <a:solidFill>
                    <a:srgbClr val="000514"/>
                  </a:solidFill>
                </a:rPr>
                <a:t>pt</a:t>
              </a:r>
              <a:r>
                <a:rPr lang="en-US" sz="1000" b="1" dirty="0">
                  <a:solidFill>
                    <a:srgbClr val="000514"/>
                  </a:solidFill>
                </a:rPr>
                <a:t> claims that he is </a:t>
              </a:r>
              <a:endParaRPr lang="en-US" dirty="0">
                <a:solidFill>
                  <a:srgbClr val="FFFFFF"/>
                </a:solidFill>
              </a:endParaRPr>
            </a:p>
          </p:txBody>
        </p:sp>
        <p:sp>
          <p:nvSpPr>
            <p:cNvPr id="157048" name="Rectangle 376"/>
            <p:cNvSpPr>
              <a:spLocks noChangeArrowheads="1"/>
            </p:cNvSpPr>
            <p:nvPr/>
          </p:nvSpPr>
          <p:spPr bwMode="auto">
            <a:xfrm>
              <a:off x="4309" y="3367"/>
              <a:ext cx="4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a:t>
              </a:r>
              <a:endParaRPr lang="en-US">
                <a:solidFill>
                  <a:srgbClr val="FFFFFF"/>
                </a:solidFill>
              </a:endParaRPr>
            </a:p>
          </p:txBody>
        </p:sp>
        <p:sp>
          <p:nvSpPr>
            <p:cNvPr id="157049" name="Rectangle 377"/>
            <p:cNvSpPr>
              <a:spLocks noChangeArrowheads="1"/>
            </p:cNvSpPr>
            <p:nvPr/>
          </p:nvSpPr>
          <p:spPr bwMode="auto">
            <a:xfrm>
              <a:off x="4787" y="3367"/>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7050" name="Rectangle 378"/>
            <p:cNvSpPr>
              <a:spLocks noChangeArrowheads="1"/>
            </p:cNvSpPr>
            <p:nvPr/>
          </p:nvSpPr>
          <p:spPr bwMode="auto">
            <a:xfrm>
              <a:off x="5051" y="3367"/>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7051" name="Rectangle 379"/>
            <p:cNvSpPr>
              <a:spLocks noChangeArrowheads="1"/>
            </p:cNvSpPr>
            <p:nvPr/>
          </p:nvSpPr>
          <p:spPr bwMode="auto">
            <a:xfrm>
              <a:off x="5320" y="3367"/>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po</a:t>
              </a:r>
              <a:endParaRPr lang="en-US">
                <a:solidFill>
                  <a:srgbClr val="FFFFFF"/>
                </a:solidFill>
              </a:endParaRPr>
            </a:p>
          </p:txBody>
        </p:sp>
        <p:sp>
          <p:nvSpPr>
            <p:cNvPr id="157052" name="Rectangle 380"/>
            <p:cNvSpPr>
              <a:spLocks noChangeArrowheads="1"/>
            </p:cNvSpPr>
            <p:nvPr/>
          </p:nvSpPr>
          <p:spPr bwMode="auto">
            <a:xfrm>
              <a:off x="5437" y="3367"/>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7053" name="Rectangle 381"/>
            <p:cNvSpPr>
              <a:spLocks noChangeArrowheads="1"/>
            </p:cNvSpPr>
            <p:nvPr/>
          </p:nvSpPr>
          <p:spPr bwMode="auto">
            <a:xfrm>
              <a:off x="5532" y="3367"/>
              <a:ext cx="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a:t>
              </a:r>
              <a:endParaRPr lang="en-US">
                <a:solidFill>
                  <a:srgbClr val="FFFFFF"/>
                </a:solidFill>
              </a:endParaRPr>
            </a:p>
          </p:txBody>
        </p:sp>
        <p:sp>
          <p:nvSpPr>
            <p:cNvPr id="157054" name="Rectangle 382"/>
            <p:cNvSpPr>
              <a:spLocks noChangeArrowheads="1"/>
            </p:cNvSpPr>
            <p:nvPr/>
          </p:nvSpPr>
          <p:spPr bwMode="auto">
            <a:xfrm>
              <a:off x="4309" y="3460"/>
              <a:ext cx="11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methadone (methadone in house </a:t>
              </a:r>
              <a:endParaRPr lang="en-US">
                <a:solidFill>
                  <a:srgbClr val="FFFFFF"/>
                </a:solidFill>
              </a:endParaRPr>
            </a:p>
          </p:txBody>
        </p:sp>
        <p:sp>
          <p:nvSpPr>
            <p:cNvPr id="157055" name="Rectangle 383"/>
            <p:cNvSpPr>
              <a:spLocks noChangeArrowheads="1"/>
            </p:cNvSpPr>
            <p:nvPr/>
          </p:nvSpPr>
          <p:spPr bwMode="auto">
            <a:xfrm>
              <a:off x="4309" y="3555"/>
              <a:ext cx="30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has been </a:t>
              </a:r>
              <a:endParaRPr lang="en-US">
                <a:solidFill>
                  <a:srgbClr val="FFFFFF"/>
                </a:solidFill>
              </a:endParaRPr>
            </a:p>
          </p:txBody>
        </p:sp>
        <p:sp>
          <p:nvSpPr>
            <p:cNvPr id="157056" name="Rectangle 384"/>
            <p:cNvSpPr>
              <a:spLocks noChangeArrowheads="1"/>
            </p:cNvSpPr>
            <p:nvPr/>
          </p:nvSpPr>
          <p:spPr bwMode="auto">
            <a:xfrm>
              <a:off x="4668" y="3555"/>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7057" name="Rectangle 385"/>
            <p:cNvSpPr>
              <a:spLocks noChangeArrowheads="1"/>
            </p:cNvSpPr>
            <p:nvPr/>
          </p:nvSpPr>
          <p:spPr bwMode="auto">
            <a:xfrm>
              <a:off x="4825" y="3555"/>
              <a:ext cx="6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[**Name2 </a:t>
              </a:r>
              <a:endParaRPr lang="en-US">
                <a:solidFill>
                  <a:srgbClr val="FFFFFF"/>
                </a:solidFill>
              </a:endParaRPr>
            </a:p>
          </p:txBody>
        </p:sp>
        <p:sp>
          <p:nvSpPr>
            <p:cNvPr id="157058" name="Rectangle 386"/>
            <p:cNvSpPr>
              <a:spLocks noChangeArrowheads="1"/>
            </p:cNvSpPr>
            <p:nvPr/>
          </p:nvSpPr>
          <p:spPr bwMode="auto">
            <a:xfrm>
              <a:off x="4309" y="3648"/>
              <a:ext cx="12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4**] [**Telephone/Fax 5**]) confirms </a:t>
              </a:r>
              <a:endParaRPr lang="en-US">
                <a:solidFill>
                  <a:srgbClr val="FFFFFF"/>
                </a:solidFill>
              </a:endParaRPr>
            </a:p>
          </p:txBody>
        </p:sp>
        <p:sp>
          <p:nvSpPr>
            <p:cNvPr id="157059" name="Rectangle 387"/>
            <p:cNvSpPr>
              <a:spLocks noChangeArrowheads="1"/>
            </p:cNvSpPr>
            <p:nvPr/>
          </p:nvSpPr>
          <p:spPr bwMode="auto">
            <a:xfrm>
              <a:off x="4309" y="3742"/>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nvGrpSpPr>
            <p:cNvPr id="157062" name="Group 390"/>
            <p:cNvGrpSpPr>
              <a:grpSpLocks/>
            </p:cNvGrpSpPr>
            <p:nvPr/>
          </p:nvGrpSpPr>
          <p:grpSpPr bwMode="auto">
            <a:xfrm>
              <a:off x="1460" y="1850"/>
              <a:ext cx="234" cy="271"/>
              <a:chOff x="1516" y="1850"/>
              <a:chExt cx="234" cy="271"/>
            </a:xfrm>
          </p:grpSpPr>
          <p:sp>
            <p:nvSpPr>
              <p:cNvPr id="157060" name="Freeform 388"/>
              <p:cNvSpPr>
                <a:spLocks/>
              </p:cNvSpPr>
              <p:nvPr/>
            </p:nvSpPr>
            <p:spPr bwMode="auto">
              <a:xfrm>
                <a:off x="1516" y="185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5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5"/>
                    </a:lnTo>
                    <a:lnTo>
                      <a:pt x="175"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61" name="Freeform 389"/>
              <p:cNvSpPr>
                <a:spLocks/>
              </p:cNvSpPr>
              <p:nvPr/>
            </p:nvSpPr>
            <p:spPr bwMode="auto">
              <a:xfrm>
                <a:off x="1516" y="185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5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5"/>
                    </a:lnTo>
                    <a:lnTo>
                      <a:pt x="175"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69" name="Group 397"/>
            <p:cNvGrpSpPr>
              <a:grpSpLocks/>
            </p:cNvGrpSpPr>
            <p:nvPr/>
          </p:nvGrpSpPr>
          <p:grpSpPr bwMode="auto">
            <a:xfrm>
              <a:off x="1957" y="2157"/>
              <a:ext cx="220" cy="153"/>
              <a:chOff x="2013" y="2157"/>
              <a:chExt cx="220" cy="153"/>
            </a:xfrm>
          </p:grpSpPr>
          <p:sp>
            <p:nvSpPr>
              <p:cNvPr id="157063" name="Freeform 391"/>
              <p:cNvSpPr>
                <a:spLocks/>
              </p:cNvSpPr>
              <p:nvPr/>
            </p:nvSpPr>
            <p:spPr bwMode="auto">
              <a:xfrm>
                <a:off x="2013" y="2157"/>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64" name="Rectangle 392"/>
              <p:cNvSpPr>
                <a:spLocks noChangeArrowheads="1"/>
              </p:cNvSpPr>
              <p:nvPr/>
            </p:nvSpPr>
            <p:spPr bwMode="auto">
              <a:xfrm>
                <a:off x="2068" y="2291"/>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65" name="Rectangle 393"/>
              <p:cNvSpPr>
                <a:spLocks noChangeArrowheads="1"/>
              </p:cNvSpPr>
              <p:nvPr/>
            </p:nvSpPr>
            <p:spPr bwMode="auto">
              <a:xfrm>
                <a:off x="2068" y="2305"/>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66" name="Freeform 394"/>
              <p:cNvSpPr>
                <a:spLocks/>
              </p:cNvSpPr>
              <p:nvPr/>
            </p:nvSpPr>
            <p:spPr bwMode="auto">
              <a:xfrm>
                <a:off x="2013" y="2157"/>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067" name="Rectangle 395"/>
              <p:cNvSpPr>
                <a:spLocks noChangeArrowheads="1"/>
              </p:cNvSpPr>
              <p:nvPr/>
            </p:nvSpPr>
            <p:spPr bwMode="auto">
              <a:xfrm>
                <a:off x="2068" y="2291"/>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068" name="Rectangle 396"/>
              <p:cNvSpPr>
                <a:spLocks noChangeArrowheads="1"/>
              </p:cNvSpPr>
              <p:nvPr/>
            </p:nvSpPr>
            <p:spPr bwMode="auto">
              <a:xfrm>
                <a:off x="2068" y="2305"/>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72" name="Group 400"/>
            <p:cNvGrpSpPr>
              <a:grpSpLocks/>
            </p:cNvGrpSpPr>
            <p:nvPr/>
          </p:nvGrpSpPr>
          <p:grpSpPr bwMode="auto">
            <a:xfrm>
              <a:off x="2474" y="1864"/>
              <a:ext cx="263" cy="272"/>
              <a:chOff x="2530" y="1864"/>
              <a:chExt cx="263" cy="272"/>
            </a:xfrm>
          </p:grpSpPr>
          <p:sp>
            <p:nvSpPr>
              <p:cNvPr id="157070" name="Freeform 398"/>
              <p:cNvSpPr>
                <a:spLocks/>
              </p:cNvSpPr>
              <p:nvPr/>
            </p:nvSpPr>
            <p:spPr bwMode="auto">
              <a:xfrm>
                <a:off x="2530" y="1864"/>
                <a:ext cx="263" cy="272"/>
              </a:xfrm>
              <a:custGeom>
                <a:avLst/>
                <a:gdLst>
                  <a:gd name="T0" fmla="*/ 198 w 263"/>
                  <a:gd name="T1" fmla="*/ 0 h 272"/>
                  <a:gd name="T2" fmla="*/ 198 w 263"/>
                  <a:gd name="T3" fmla="*/ 68 h 272"/>
                  <a:gd name="T4" fmla="*/ 0 w 263"/>
                  <a:gd name="T5" fmla="*/ 68 h 272"/>
                  <a:gd name="T6" fmla="*/ 0 w 263"/>
                  <a:gd name="T7" fmla="*/ 204 h 272"/>
                  <a:gd name="T8" fmla="*/ 198 w 263"/>
                  <a:gd name="T9" fmla="*/ 204 h 272"/>
                  <a:gd name="T10" fmla="*/ 198 w 263"/>
                  <a:gd name="T11" fmla="*/ 272 h 272"/>
                  <a:gd name="T12" fmla="*/ 263 w 263"/>
                  <a:gd name="T13" fmla="*/ 136 h 272"/>
                  <a:gd name="T14" fmla="*/ 198 w 263"/>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72">
                    <a:moveTo>
                      <a:pt x="198" y="0"/>
                    </a:moveTo>
                    <a:lnTo>
                      <a:pt x="198" y="68"/>
                    </a:lnTo>
                    <a:lnTo>
                      <a:pt x="0" y="68"/>
                    </a:lnTo>
                    <a:lnTo>
                      <a:pt x="0" y="204"/>
                    </a:lnTo>
                    <a:lnTo>
                      <a:pt x="198" y="204"/>
                    </a:lnTo>
                    <a:lnTo>
                      <a:pt x="198" y="272"/>
                    </a:lnTo>
                    <a:lnTo>
                      <a:pt x="263" y="136"/>
                    </a:lnTo>
                    <a:lnTo>
                      <a:pt x="198"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71" name="Freeform 399"/>
              <p:cNvSpPr>
                <a:spLocks/>
              </p:cNvSpPr>
              <p:nvPr/>
            </p:nvSpPr>
            <p:spPr bwMode="auto">
              <a:xfrm>
                <a:off x="2530" y="1864"/>
                <a:ext cx="263" cy="272"/>
              </a:xfrm>
              <a:custGeom>
                <a:avLst/>
                <a:gdLst>
                  <a:gd name="T0" fmla="*/ 198 w 263"/>
                  <a:gd name="T1" fmla="*/ 0 h 272"/>
                  <a:gd name="T2" fmla="*/ 198 w 263"/>
                  <a:gd name="T3" fmla="*/ 68 h 272"/>
                  <a:gd name="T4" fmla="*/ 0 w 263"/>
                  <a:gd name="T5" fmla="*/ 68 h 272"/>
                  <a:gd name="T6" fmla="*/ 0 w 263"/>
                  <a:gd name="T7" fmla="*/ 204 h 272"/>
                  <a:gd name="T8" fmla="*/ 198 w 263"/>
                  <a:gd name="T9" fmla="*/ 204 h 272"/>
                  <a:gd name="T10" fmla="*/ 198 w 263"/>
                  <a:gd name="T11" fmla="*/ 272 h 272"/>
                  <a:gd name="T12" fmla="*/ 263 w 263"/>
                  <a:gd name="T13" fmla="*/ 136 h 272"/>
                  <a:gd name="T14" fmla="*/ 198 w 263"/>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272">
                    <a:moveTo>
                      <a:pt x="198" y="0"/>
                    </a:moveTo>
                    <a:lnTo>
                      <a:pt x="198" y="68"/>
                    </a:lnTo>
                    <a:lnTo>
                      <a:pt x="0" y="68"/>
                    </a:lnTo>
                    <a:lnTo>
                      <a:pt x="0" y="204"/>
                    </a:lnTo>
                    <a:lnTo>
                      <a:pt x="198" y="204"/>
                    </a:lnTo>
                    <a:lnTo>
                      <a:pt x="198" y="272"/>
                    </a:lnTo>
                    <a:lnTo>
                      <a:pt x="263" y="136"/>
                    </a:lnTo>
                    <a:lnTo>
                      <a:pt x="198"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079" name="Group 407"/>
            <p:cNvGrpSpPr>
              <a:grpSpLocks/>
            </p:cNvGrpSpPr>
            <p:nvPr/>
          </p:nvGrpSpPr>
          <p:grpSpPr bwMode="auto">
            <a:xfrm>
              <a:off x="1962" y="1591"/>
              <a:ext cx="220" cy="153"/>
              <a:chOff x="2018" y="1591"/>
              <a:chExt cx="220" cy="153"/>
            </a:xfrm>
          </p:grpSpPr>
          <p:sp>
            <p:nvSpPr>
              <p:cNvPr id="157073" name="Freeform 401"/>
              <p:cNvSpPr>
                <a:spLocks/>
              </p:cNvSpPr>
              <p:nvPr/>
            </p:nvSpPr>
            <p:spPr bwMode="auto">
              <a:xfrm>
                <a:off x="2018" y="1615"/>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074" name="Rectangle 402"/>
              <p:cNvSpPr>
                <a:spLocks noChangeArrowheads="1"/>
              </p:cNvSpPr>
              <p:nvPr/>
            </p:nvSpPr>
            <p:spPr bwMode="auto">
              <a:xfrm>
                <a:off x="2073" y="1601"/>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75" name="Rectangle 403"/>
              <p:cNvSpPr>
                <a:spLocks noChangeArrowheads="1"/>
              </p:cNvSpPr>
              <p:nvPr/>
            </p:nvSpPr>
            <p:spPr bwMode="auto">
              <a:xfrm>
                <a:off x="2073" y="1591"/>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076" name="Freeform 404"/>
              <p:cNvSpPr>
                <a:spLocks/>
              </p:cNvSpPr>
              <p:nvPr/>
            </p:nvSpPr>
            <p:spPr bwMode="auto">
              <a:xfrm>
                <a:off x="2018" y="1615"/>
                <a:ext cx="220" cy="129"/>
              </a:xfrm>
              <a:custGeom>
                <a:avLst/>
                <a:gdLst>
                  <a:gd name="T0" fmla="*/ 0 w 220"/>
                  <a:gd name="T1" fmla="*/ 91 h 129"/>
                  <a:gd name="T2" fmla="*/ 55 w 220"/>
                  <a:gd name="T3" fmla="*/ 91 h 129"/>
                  <a:gd name="T4" fmla="*/ 55 w 220"/>
                  <a:gd name="T5" fmla="*/ 0 h 129"/>
                  <a:gd name="T6" fmla="*/ 165 w 220"/>
                  <a:gd name="T7" fmla="*/ 0 h 129"/>
                  <a:gd name="T8" fmla="*/ 165 w 220"/>
                  <a:gd name="T9" fmla="*/ 91 h 129"/>
                  <a:gd name="T10" fmla="*/ 220 w 220"/>
                  <a:gd name="T11" fmla="*/ 91 h 129"/>
                  <a:gd name="T12" fmla="*/ 110 w 220"/>
                  <a:gd name="T13" fmla="*/ 129 h 129"/>
                  <a:gd name="T14" fmla="*/ 0 w 220"/>
                  <a:gd name="T15" fmla="*/ 91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91"/>
                    </a:moveTo>
                    <a:lnTo>
                      <a:pt x="55" y="91"/>
                    </a:lnTo>
                    <a:lnTo>
                      <a:pt x="55" y="0"/>
                    </a:lnTo>
                    <a:lnTo>
                      <a:pt x="165" y="0"/>
                    </a:lnTo>
                    <a:lnTo>
                      <a:pt x="165" y="91"/>
                    </a:lnTo>
                    <a:lnTo>
                      <a:pt x="220" y="91"/>
                    </a:lnTo>
                    <a:lnTo>
                      <a:pt x="110" y="129"/>
                    </a:lnTo>
                    <a:lnTo>
                      <a:pt x="0" y="91"/>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077" name="Rectangle 405"/>
              <p:cNvSpPr>
                <a:spLocks noChangeArrowheads="1"/>
              </p:cNvSpPr>
              <p:nvPr/>
            </p:nvSpPr>
            <p:spPr bwMode="auto">
              <a:xfrm>
                <a:off x="2073" y="1601"/>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078" name="Rectangle 406"/>
              <p:cNvSpPr>
                <a:spLocks noChangeArrowheads="1"/>
              </p:cNvSpPr>
              <p:nvPr/>
            </p:nvSpPr>
            <p:spPr bwMode="auto">
              <a:xfrm>
                <a:off x="2073" y="1591"/>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268" name="Group 596"/>
            <p:cNvGrpSpPr>
              <a:grpSpLocks/>
            </p:cNvGrpSpPr>
            <p:nvPr/>
          </p:nvGrpSpPr>
          <p:grpSpPr bwMode="auto">
            <a:xfrm>
              <a:off x="1403" y="3334"/>
              <a:ext cx="1311" cy="735"/>
              <a:chOff x="1451" y="3334"/>
              <a:chExt cx="1311" cy="735"/>
            </a:xfrm>
          </p:grpSpPr>
          <p:grpSp>
            <p:nvGrpSpPr>
              <p:cNvPr id="156775" name="Group 103"/>
              <p:cNvGrpSpPr>
                <a:grpSpLocks/>
              </p:cNvGrpSpPr>
              <p:nvPr/>
            </p:nvGrpSpPr>
            <p:grpSpPr bwMode="auto">
              <a:xfrm>
                <a:off x="1547" y="3342"/>
                <a:ext cx="1083" cy="614"/>
                <a:chOff x="1603" y="3342"/>
                <a:chExt cx="1083" cy="614"/>
              </a:xfrm>
            </p:grpSpPr>
            <p:sp>
              <p:nvSpPr>
                <p:cNvPr id="156773" name="Freeform 101"/>
                <p:cNvSpPr>
                  <a:spLocks/>
                </p:cNvSpPr>
                <p:nvPr/>
              </p:nvSpPr>
              <p:spPr bwMode="auto">
                <a:xfrm>
                  <a:off x="1603" y="3342"/>
                  <a:ext cx="1083" cy="614"/>
                </a:xfrm>
                <a:custGeom>
                  <a:avLst/>
                  <a:gdLst>
                    <a:gd name="T0" fmla="*/ 700 w 7400"/>
                    <a:gd name="T1" fmla="*/ 0 h 4200"/>
                    <a:gd name="T2" fmla="*/ 0 w 7400"/>
                    <a:gd name="T3" fmla="*/ 700 h 4200"/>
                    <a:gd name="T4" fmla="*/ 0 w 7400"/>
                    <a:gd name="T5" fmla="*/ 3500 h 4200"/>
                    <a:gd name="T6" fmla="*/ 700 w 7400"/>
                    <a:gd name="T7" fmla="*/ 4200 h 4200"/>
                    <a:gd name="T8" fmla="*/ 6700 w 7400"/>
                    <a:gd name="T9" fmla="*/ 4200 h 4200"/>
                    <a:gd name="T10" fmla="*/ 7400 w 7400"/>
                    <a:gd name="T11" fmla="*/ 3500 h 4200"/>
                    <a:gd name="T12" fmla="*/ 7400 w 7400"/>
                    <a:gd name="T13" fmla="*/ 700 h 4200"/>
                    <a:gd name="T14" fmla="*/ 6700 w 7400"/>
                    <a:gd name="T15" fmla="*/ 0 h 4200"/>
                    <a:gd name="T16" fmla="*/ 700 w 7400"/>
                    <a:gd name="T17" fmla="*/ 0 h 4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0" h="4200">
                      <a:moveTo>
                        <a:pt x="700" y="0"/>
                      </a:moveTo>
                      <a:cubicBezTo>
                        <a:pt x="314" y="0"/>
                        <a:pt x="0" y="314"/>
                        <a:pt x="0" y="700"/>
                      </a:cubicBezTo>
                      <a:lnTo>
                        <a:pt x="0" y="3500"/>
                      </a:lnTo>
                      <a:cubicBezTo>
                        <a:pt x="0" y="3887"/>
                        <a:pt x="314" y="4200"/>
                        <a:pt x="700" y="4200"/>
                      </a:cubicBezTo>
                      <a:lnTo>
                        <a:pt x="6700" y="4200"/>
                      </a:lnTo>
                      <a:cubicBezTo>
                        <a:pt x="7087" y="4200"/>
                        <a:pt x="7400" y="3887"/>
                        <a:pt x="7400" y="3500"/>
                      </a:cubicBezTo>
                      <a:lnTo>
                        <a:pt x="7400" y="700"/>
                      </a:lnTo>
                      <a:cubicBezTo>
                        <a:pt x="7400" y="314"/>
                        <a:pt x="7087" y="0"/>
                        <a:pt x="6700" y="0"/>
                      </a:cubicBezTo>
                      <a:lnTo>
                        <a:pt x="7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6774" name="Freeform 102"/>
                <p:cNvSpPr>
                  <a:spLocks/>
                </p:cNvSpPr>
                <p:nvPr/>
              </p:nvSpPr>
              <p:spPr bwMode="auto">
                <a:xfrm>
                  <a:off x="1603" y="3342"/>
                  <a:ext cx="1083" cy="614"/>
                </a:xfrm>
                <a:custGeom>
                  <a:avLst/>
                  <a:gdLst>
                    <a:gd name="T0" fmla="*/ 700 w 7400"/>
                    <a:gd name="T1" fmla="*/ 0 h 4200"/>
                    <a:gd name="T2" fmla="*/ 0 w 7400"/>
                    <a:gd name="T3" fmla="*/ 700 h 4200"/>
                    <a:gd name="T4" fmla="*/ 0 w 7400"/>
                    <a:gd name="T5" fmla="*/ 3500 h 4200"/>
                    <a:gd name="T6" fmla="*/ 700 w 7400"/>
                    <a:gd name="T7" fmla="*/ 4200 h 4200"/>
                    <a:gd name="T8" fmla="*/ 6700 w 7400"/>
                    <a:gd name="T9" fmla="*/ 4200 h 4200"/>
                    <a:gd name="T10" fmla="*/ 7400 w 7400"/>
                    <a:gd name="T11" fmla="*/ 3500 h 4200"/>
                    <a:gd name="T12" fmla="*/ 7400 w 7400"/>
                    <a:gd name="T13" fmla="*/ 700 h 4200"/>
                    <a:gd name="T14" fmla="*/ 6700 w 7400"/>
                    <a:gd name="T15" fmla="*/ 0 h 4200"/>
                    <a:gd name="T16" fmla="*/ 700 w 7400"/>
                    <a:gd name="T17" fmla="*/ 0 h 4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0" h="4200">
                      <a:moveTo>
                        <a:pt x="700" y="0"/>
                      </a:moveTo>
                      <a:cubicBezTo>
                        <a:pt x="314" y="0"/>
                        <a:pt x="0" y="314"/>
                        <a:pt x="0" y="700"/>
                      </a:cubicBezTo>
                      <a:lnTo>
                        <a:pt x="0" y="3500"/>
                      </a:lnTo>
                      <a:cubicBezTo>
                        <a:pt x="0" y="3887"/>
                        <a:pt x="314" y="4200"/>
                        <a:pt x="700" y="4200"/>
                      </a:cubicBezTo>
                      <a:lnTo>
                        <a:pt x="6700" y="4200"/>
                      </a:lnTo>
                      <a:cubicBezTo>
                        <a:pt x="7087" y="4200"/>
                        <a:pt x="7400" y="3887"/>
                        <a:pt x="7400" y="3500"/>
                      </a:cubicBezTo>
                      <a:lnTo>
                        <a:pt x="7400" y="700"/>
                      </a:lnTo>
                      <a:cubicBezTo>
                        <a:pt x="7400" y="314"/>
                        <a:pt x="7087" y="0"/>
                        <a:pt x="6700" y="0"/>
                      </a:cubicBezTo>
                      <a:lnTo>
                        <a:pt x="70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776" name="Rectangle 104"/>
              <p:cNvSpPr>
                <a:spLocks noChangeArrowheads="1"/>
              </p:cNvSpPr>
              <p:nvPr/>
            </p:nvSpPr>
            <p:spPr bwMode="auto">
              <a:xfrm>
                <a:off x="1806" y="3390"/>
                <a:ext cx="515"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 Indicators</a:t>
                </a:r>
                <a:endParaRPr lang="en-US">
                  <a:solidFill>
                    <a:srgbClr val="FFFFFF"/>
                  </a:solidFill>
                </a:endParaRPr>
              </a:p>
            </p:txBody>
          </p:sp>
          <p:sp>
            <p:nvSpPr>
              <p:cNvPr id="156777" name="Rectangle 105"/>
              <p:cNvSpPr>
                <a:spLocks noChangeArrowheads="1"/>
              </p:cNvSpPr>
              <p:nvPr/>
            </p:nvSpPr>
            <p:spPr bwMode="auto">
              <a:xfrm>
                <a:off x="1806" y="3481"/>
                <a:ext cx="59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778" name="Rectangle 106"/>
              <p:cNvSpPr>
                <a:spLocks noChangeArrowheads="1"/>
              </p:cNvSpPr>
              <p:nvPr/>
            </p:nvSpPr>
            <p:spPr bwMode="auto">
              <a:xfrm>
                <a:off x="1621" y="3494"/>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779" name="Rectangle 107"/>
              <p:cNvSpPr>
                <a:spLocks noChangeArrowheads="1"/>
              </p:cNvSpPr>
              <p:nvPr/>
            </p:nvSpPr>
            <p:spPr bwMode="auto">
              <a:xfrm>
                <a:off x="1657" y="3494"/>
                <a:ext cx="15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Name: </a:t>
                </a:r>
                <a:endParaRPr lang="en-US">
                  <a:solidFill>
                    <a:srgbClr val="FFFFFF"/>
                  </a:solidFill>
                </a:endParaRPr>
              </a:p>
            </p:txBody>
          </p:sp>
          <p:sp>
            <p:nvSpPr>
              <p:cNvPr id="156780" name="Rectangle 108"/>
              <p:cNvSpPr>
                <a:spLocks noChangeArrowheads="1"/>
              </p:cNvSpPr>
              <p:nvPr/>
            </p:nvSpPr>
            <p:spPr bwMode="auto">
              <a:xfrm>
                <a:off x="1852" y="3494"/>
                <a:ext cx="7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Mr</a:t>
                </a:r>
                <a:endParaRPr lang="en-US">
                  <a:solidFill>
                    <a:srgbClr val="FFFFFF"/>
                  </a:solidFill>
                </a:endParaRPr>
              </a:p>
            </p:txBody>
          </p:sp>
          <p:sp>
            <p:nvSpPr>
              <p:cNvPr id="156781" name="Rectangle 109"/>
              <p:cNvSpPr>
                <a:spLocks noChangeArrowheads="1"/>
              </p:cNvSpPr>
              <p:nvPr/>
            </p:nvSpPr>
            <p:spPr bwMode="auto">
              <a:xfrm>
                <a:off x="1923" y="3494"/>
                <a:ext cx="50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 MS, Dr, son, wife, ...   </a:t>
                </a:r>
                <a:endParaRPr lang="en-US">
                  <a:solidFill>
                    <a:srgbClr val="FFFFFF"/>
                  </a:solidFill>
                </a:endParaRPr>
              </a:p>
            </p:txBody>
          </p:sp>
          <p:sp>
            <p:nvSpPr>
              <p:cNvPr id="156782" name="Rectangle 110"/>
              <p:cNvSpPr>
                <a:spLocks noChangeArrowheads="1"/>
              </p:cNvSpPr>
              <p:nvPr/>
            </p:nvSpPr>
            <p:spPr bwMode="auto">
              <a:xfrm>
                <a:off x="1620" y="3564"/>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783" name="Rectangle 111"/>
              <p:cNvSpPr>
                <a:spLocks noChangeArrowheads="1"/>
              </p:cNvSpPr>
              <p:nvPr/>
            </p:nvSpPr>
            <p:spPr bwMode="auto">
              <a:xfrm>
                <a:off x="1655" y="3564"/>
                <a:ext cx="69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Location: Street, Road, Town, </a:t>
                </a:r>
                <a:endParaRPr lang="en-US">
                  <a:solidFill>
                    <a:srgbClr val="FFFFFF"/>
                  </a:solidFill>
                </a:endParaRPr>
              </a:p>
            </p:txBody>
          </p:sp>
          <p:sp>
            <p:nvSpPr>
              <p:cNvPr id="156784" name="Rectangle 112"/>
              <p:cNvSpPr>
                <a:spLocks noChangeArrowheads="1"/>
              </p:cNvSpPr>
              <p:nvPr/>
            </p:nvSpPr>
            <p:spPr bwMode="auto">
              <a:xfrm>
                <a:off x="2500" y="3564"/>
                <a:ext cx="4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785" name="Rectangle 113"/>
              <p:cNvSpPr>
                <a:spLocks noChangeArrowheads="1"/>
              </p:cNvSpPr>
              <p:nvPr/>
            </p:nvSpPr>
            <p:spPr bwMode="auto">
              <a:xfrm>
                <a:off x="1624" y="3635"/>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786" name="Rectangle 114"/>
              <p:cNvSpPr>
                <a:spLocks noChangeArrowheads="1"/>
              </p:cNvSpPr>
              <p:nvPr/>
            </p:nvSpPr>
            <p:spPr bwMode="auto">
              <a:xfrm>
                <a:off x="1660" y="3635"/>
                <a:ext cx="10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Age: </a:t>
                </a:r>
                <a:endParaRPr lang="en-US">
                  <a:solidFill>
                    <a:srgbClr val="FFFFFF"/>
                  </a:solidFill>
                </a:endParaRPr>
              </a:p>
            </p:txBody>
          </p:sp>
          <p:sp>
            <p:nvSpPr>
              <p:cNvPr id="156787" name="Rectangle 115"/>
              <p:cNvSpPr>
                <a:spLocks noChangeArrowheads="1"/>
              </p:cNvSpPr>
              <p:nvPr/>
            </p:nvSpPr>
            <p:spPr bwMode="auto">
              <a:xfrm>
                <a:off x="1806" y="3635"/>
                <a:ext cx="7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y.o</a:t>
                </a:r>
                <a:endParaRPr lang="en-US">
                  <a:solidFill>
                    <a:srgbClr val="FFFFFF"/>
                  </a:solidFill>
                </a:endParaRPr>
              </a:p>
            </p:txBody>
          </p:sp>
          <p:sp>
            <p:nvSpPr>
              <p:cNvPr id="156788" name="Rectangle 116"/>
              <p:cNvSpPr>
                <a:spLocks noChangeArrowheads="1"/>
              </p:cNvSpPr>
              <p:nvPr/>
            </p:nvSpPr>
            <p:spPr bwMode="auto">
              <a:xfrm>
                <a:off x="1890" y="3635"/>
                <a:ext cx="27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 years old, </a:t>
                </a:r>
                <a:endParaRPr lang="en-US">
                  <a:solidFill>
                    <a:srgbClr val="FFFFFF"/>
                  </a:solidFill>
                </a:endParaRPr>
              </a:p>
            </p:txBody>
          </p:sp>
          <p:sp>
            <p:nvSpPr>
              <p:cNvPr id="156789" name="Rectangle 117"/>
              <p:cNvSpPr>
                <a:spLocks noChangeArrowheads="1"/>
              </p:cNvSpPr>
              <p:nvPr/>
            </p:nvSpPr>
            <p:spPr bwMode="auto">
              <a:xfrm>
                <a:off x="2230" y="3635"/>
                <a:ext cx="5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yo</a:t>
                </a:r>
                <a:endParaRPr lang="en-US">
                  <a:solidFill>
                    <a:srgbClr val="FFFFFF"/>
                  </a:solidFill>
                </a:endParaRPr>
              </a:p>
            </p:txBody>
          </p:sp>
          <p:sp>
            <p:nvSpPr>
              <p:cNvPr id="156790" name="Rectangle 118"/>
              <p:cNvSpPr>
                <a:spLocks noChangeArrowheads="1"/>
              </p:cNvSpPr>
              <p:nvPr/>
            </p:nvSpPr>
            <p:spPr bwMode="auto">
              <a:xfrm>
                <a:off x="2297" y="3635"/>
                <a:ext cx="1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 </a:t>
                </a:r>
                <a:endParaRPr lang="en-US">
                  <a:solidFill>
                    <a:srgbClr val="FFFFFF"/>
                  </a:solidFill>
                </a:endParaRPr>
              </a:p>
            </p:txBody>
          </p:sp>
          <p:sp>
            <p:nvSpPr>
              <p:cNvPr id="156791" name="Rectangle 119"/>
              <p:cNvSpPr>
                <a:spLocks noChangeArrowheads="1"/>
              </p:cNvSpPr>
              <p:nvPr/>
            </p:nvSpPr>
            <p:spPr bwMode="auto">
              <a:xfrm>
                <a:off x="2330" y="3635"/>
                <a:ext cx="4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6792" name="Rectangle 120"/>
              <p:cNvSpPr>
                <a:spLocks noChangeArrowheads="1"/>
              </p:cNvSpPr>
              <p:nvPr/>
            </p:nvSpPr>
            <p:spPr bwMode="auto">
              <a:xfrm>
                <a:off x="1610" y="3774"/>
                <a:ext cx="83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Mark words before/after indicators</a:t>
                </a:r>
                <a:endParaRPr lang="en-US">
                  <a:solidFill>
                    <a:srgbClr val="FFFFFF"/>
                  </a:solidFill>
                </a:endParaRPr>
              </a:p>
            </p:txBody>
          </p:sp>
          <p:sp>
            <p:nvSpPr>
              <p:cNvPr id="156793" name="Rectangle 121"/>
              <p:cNvSpPr>
                <a:spLocks noChangeArrowheads="1"/>
              </p:cNvSpPr>
              <p:nvPr/>
            </p:nvSpPr>
            <p:spPr bwMode="auto">
              <a:xfrm>
                <a:off x="1869" y="3845"/>
                <a:ext cx="372"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as potential PHI</a:t>
                </a:r>
                <a:endParaRPr lang="en-US">
                  <a:solidFill>
                    <a:srgbClr val="FFFFFF"/>
                  </a:solidFill>
                </a:endParaRPr>
              </a:p>
            </p:txBody>
          </p:sp>
          <p:grpSp>
            <p:nvGrpSpPr>
              <p:cNvPr id="157082" name="Group 410"/>
              <p:cNvGrpSpPr>
                <a:grpSpLocks/>
              </p:cNvGrpSpPr>
              <p:nvPr/>
            </p:nvGrpSpPr>
            <p:grpSpPr bwMode="auto">
              <a:xfrm>
                <a:off x="1451" y="3342"/>
                <a:ext cx="1311" cy="702"/>
                <a:chOff x="1603" y="3342"/>
                <a:chExt cx="1083" cy="614"/>
              </a:xfrm>
            </p:grpSpPr>
            <p:sp>
              <p:nvSpPr>
                <p:cNvPr id="157080" name="Freeform 408"/>
                <p:cNvSpPr>
                  <a:spLocks/>
                </p:cNvSpPr>
                <p:nvPr/>
              </p:nvSpPr>
              <p:spPr bwMode="auto">
                <a:xfrm>
                  <a:off x="1603" y="3342"/>
                  <a:ext cx="1083" cy="614"/>
                </a:xfrm>
                <a:custGeom>
                  <a:avLst/>
                  <a:gdLst>
                    <a:gd name="T0" fmla="*/ 700 w 7400"/>
                    <a:gd name="T1" fmla="*/ 0 h 4200"/>
                    <a:gd name="T2" fmla="*/ 0 w 7400"/>
                    <a:gd name="T3" fmla="*/ 700 h 4200"/>
                    <a:gd name="T4" fmla="*/ 0 w 7400"/>
                    <a:gd name="T5" fmla="*/ 3500 h 4200"/>
                    <a:gd name="T6" fmla="*/ 700 w 7400"/>
                    <a:gd name="T7" fmla="*/ 4200 h 4200"/>
                    <a:gd name="T8" fmla="*/ 6700 w 7400"/>
                    <a:gd name="T9" fmla="*/ 4200 h 4200"/>
                    <a:gd name="T10" fmla="*/ 7400 w 7400"/>
                    <a:gd name="T11" fmla="*/ 3500 h 4200"/>
                    <a:gd name="T12" fmla="*/ 7400 w 7400"/>
                    <a:gd name="T13" fmla="*/ 700 h 4200"/>
                    <a:gd name="T14" fmla="*/ 6700 w 7400"/>
                    <a:gd name="T15" fmla="*/ 0 h 4200"/>
                    <a:gd name="T16" fmla="*/ 700 w 7400"/>
                    <a:gd name="T17" fmla="*/ 0 h 4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0" h="4200">
                      <a:moveTo>
                        <a:pt x="700" y="0"/>
                      </a:moveTo>
                      <a:cubicBezTo>
                        <a:pt x="314" y="0"/>
                        <a:pt x="0" y="314"/>
                        <a:pt x="0" y="700"/>
                      </a:cubicBezTo>
                      <a:lnTo>
                        <a:pt x="0" y="3500"/>
                      </a:lnTo>
                      <a:cubicBezTo>
                        <a:pt x="0" y="3887"/>
                        <a:pt x="314" y="4200"/>
                        <a:pt x="700" y="4200"/>
                      </a:cubicBezTo>
                      <a:lnTo>
                        <a:pt x="6700" y="4200"/>
                      </a:lnTo>
                      <a:cubicBezTo>
                        <a:pt x="7087" y="4200"/>
                        <a:pt x="7400" y="3887"/>
                        <a:pt x="7400" y="3500"/>
                      </a:cubicBezTo>
                      <a:lnTo>
                        <a:pt x="7400" y="700"/>
                      </a:lnTo>
                      <a:cubicBezTo>
                        <a:pt x="7400" y="314"/>
                        <a:pt x="7087" y="0"/>
                        <a:pt x="6700" y="0"/>
                      </a:cubicBezTo>
                      <a:lnTo>
                        <a:pt x="700"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7081" name="Freeform 409"/>
                <p:cNvSpPr>
                  <a:spLocks/>
                </p:cNvSpPr>
                <p:nvPr/>
              </p:nvSpPr>
              <p:spPr bwMode="auto">
                <a:xfrm>
                  <a:off x="1603" y="3342"/>
                  <a:ext cx="1083" cy="614"/>
                </a:xfrm>
                <a:custGeom>
                  <a:avLst/>
                  <a:gdLst>
                    <a:gd name="T0" fmla="*/ 700 w 7400"/>
                    <a:gd name="T1" fmla="*/ 0 h 4200"/>
                    <a:gd name="T2" fmla="*/ 0 w 7400"/>
                    <a:gd name="T3" fmla="*/ 700 h 4200"/>
                    <a:gd name="T4" fmla="*/ 0 w 7400"/>
                    <a:gd name="T5" fmla="*/ 3500 h 4200"/>
                    <a:gd name="T6" fmla="*/ 700 w 7400"/>
                    <a:gd name="T7" fmla="*/ 4200 h 4200"/>
                    <a:gd name="T8" fmla="*/ 6700 w 7400"/>
                    <a:gd name="T9" fmla="*/ 4200 h 4200"/>
                    <a:gd name="T10" fmla="*/ 7400 w 7400"/>
                    <a:gd name="T11" fmla="*/ 3500 h 4200"/>
                    <a:gd name="T12" fmla="*/ 7400 w 7400"/>
                    <a:gd name="T13" fmla="*/ 700 h 4200"/>
                    <a:gd name="T14" fmla="*/ 6700 w 7400"/>
                    <a:gd name="T15" fmla="*/ 0 h 4200"/>
                    <a:gd name="T16" fmla="*/ 700 w 7400"/>
                    <a:gd name="T17" fmla="*/ 0 h 4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00" h="4200">
                      <a:moveTo>
                        <a:pt x="700" y="0"/>
                      </a:moveTo>
                      <a:cubicBezTo>
                        <a:pt x="314" y="0"/>
                        <a:pt x="0" y="314"/>
                        <a:pt x="0" y="700"/>
                      </a:cubicBezTo>
                      <a:lnTo>
                        <a:pt x="0" y="3500"/>
                      </a:lnTo>
                      <a:cubicBezTo>
                        <a:pt x="0" y="3887"/>
                        <a:pt x="314" y="4200"/>
                        <a:pt x="700" y="4200"/>
                      </a:cubicBezTo>
                      <a:lnTo>
                        <a:pt x="6700" y="4200"/>
                      </a:lnTo>
                      <a:cubicBezTo>
                        <a:pt x="7087" y="4200"/>
                        <a:pt x="7400" y="3887"/>
                        <a:pt x="7400" y="3500"/>
                      </a:cubicBezTo>
                      <a:lnTo>
                        <a:pt x="7400" y="700"/>
                      </a:lnTo>
                      <a:cubicBezTo>
                        <a:pt x="7400" y="314"/>
                        <a:pt x="7087" y="0"/>
                        <a:pt x="6700" y="0"/>
                      </a:cubicBezTo>
                      <a:lnTo>
                        <a:pt x="700"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083" name="Rectangle 411"/>
              <p:cNvSpPr>
                <a:spLocks noChangeArrowheads="1"/>
              </p:cNvSpPr>
              <p:nvPr/>
            </p:nvSpPr>
            <p:spPr bwMode="auto">
              <a:xfrm>
                <a:off x="1714" y="3334"/>
                <a:ext cx="66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u="sng">
                    <a:solidFill>
                      <a:srgbClr val="000000"/>
                    </a:solidFill>
                  </a:rPr>
                  <a:t>PHI Indicators</a:t>
                </a:r>
                <a:endParaRPr lang="en-US" sz="1400" u="sng">
                  <a:solidFill>
                    <a:srgbClr val="FFFFFF"/>
                  </a:solidFill>
                </a:endParaRPr>
              </a:p>
            </p:txBody>
          </p:sp>
          <p:grpSp>
            <p:nvGrpSpPr>
              <p:cNvPr id="157264" name="Group 592"/>
              <p:cNvGrpSpPr>
                <a:grpSpLocks/>
              </p:cNvGrpSpPr>
              <p:nvPr/>
            </p:nvGrpSpPr>
            <p:grpSpPr bwMode="auto">
              <a:xfrm>
                <a:off x="1549" y="3490"/>
                <a:ext cx="1116" cy="133"/>
                <a:chOff x="1621" y="3494"/>
                <a:chExt cx="1116" cy="133"/>
              </a:xfrm>
            </p:grpSpPr>
            <p:sp>
              <p:nvSpPr>
                <p:cNvPr id="157085" name="Rectangle 413"/>
                <p:cNvSpPr>
                  <a:spLocks noChangeArrowheads="1"/>
                </p:cNvSpPr>
                <p:nvPr/>
              </p:nvSpPr>
              <p:spPr bwMode="auto">
                <a:xfrm>
                  <a:off x="1621" y="3494"/>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sp>
              <p:nvSpPr>
                <p:cNvPr id="157086" name="Rectangle 414"/>
                <p:cNvSpPr>
                  <a:spLocks noChangeArrowheads="1"/>
                </p:cNvSpPr>
                <p:nvPr/>
              </p:nvSpPr>
              <p:spPr bwMode="auto">
                <a:xfrm>
                  <a:off x="1657" y="3494"/>
                  <a:ext cx="2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Name: </a:t>
                  </a:r>
                  <a:endParaRPr lang="en-US" sz="1000">
                    <a:solidFill>
                      <a:srgbClr val="FFFFFF"/>
                    </a:solidFill>
                  </a:endParaRPr>
                </a:p>
              </p:txBody>
            </p:sp>
            <p:sp>
              <p:nvSpPr>
                <p:cNvPr id="157087" name="Rectangle 415"/>
                <p:cNvSpPr>
                  <a:spLocks noChangeArrowheads="1"/>
                </p:cNvSpPr>
                <p:nvPr/>
              </p:nvSpPr>
              <p:spPr bwMode="auto">
                <a:xfrm>
                  <a:off x="1928" y="3494"/>
                  <a:ext cx="10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Mr</a:t>
                  </a:r>
                  <a:endParaRPr lang="en-US" sz="1000">
                    <a:solidFill>
                      <a:srgbClr val="FFFFFF"/>
                    </a:solidFill>
                  </a:endParaRPr>
                </a:p>
              </p:txBody>
            </p:sp>
            <p:sp>
              <p:nvSpPr>
                <p:cNvPr id="157088" name="Rectangle 416"/>
                <p:cNvSpPr>
                  <a:spLocks noChangeArrowheads="1"/>
                </p:cNvSpPr>
                <p:nvPr/>
              </p:nvSpPr>
              <p:spPr bwMode="auto">
                <a:xfrm>
                  <a:off x="2023" y="3498"/>
                  <a:ext cx="71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 MS, Dr, son, wife, ...   </a:t>
                  </a:r>
                  <a:endParaRPr lang="en-US" sz="1000">
                    <a:solidFill>
                      <a:srgbClr val="FFFFFF"/>
                    </a:solidFill>
                  </a:endParaRPr>
                </a:p>
              </p:txBody>
            </p:sp>
          </p:grpSp>
          <p:grpSp>
            <p:nvGrpSpPr>
              <p:cNvPr id="157265" name="Group 593"/>
              <p:cNvGrpSpPr>
                <a:grpSpLocks/>
              </p:cNvGrpSpPr>
              <p:nvPr/>
            </p:nvGrpSpPr>
            <p:grpSpPr bwMode="auto">
              <a:xfrm>
                <a:off x="1548" y="3584"/>
                <a:ext cx="1023" cy="129"/>
                <a:chOff x="1620" y="3564"/>
                <a:chExt cx="1023" cy="129"/>
              </a:xfrm>
            </p:grpSpPr>
            <p:sp>
              <p:nvSpPr>
                <p:cNvPr id="157089" name="Rectangle 417"/>
                <p:cNvSpPr>
                  <a:spLocks noChangeArrowheads="1"/>
                </p:cNvSpPr>
                <p:nvPr/>
              </p:nvSpPr>
              <p:spPr bwMode="auto">
                <a:xfrm>
                  <a:off x="1620" y="3564"/>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sp>
              <p:nvSpPr>
                <p:cNvPr id="157090" name="Rectangle 418"/>
                <p:cNvSpPr>
                  <a:spLocks noChangeArrowheads="1"/>
                </p:cNvSpPr>
                <p:nvPr/>
              </p:nvSpPr>
              <p:spPr bwMode="auto">
                <a:xfrm>
                  <a:off x="1655" y="3564"/>
                  <a:ext cx="9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Location: Street, Road, Town, </a:t>
                  </a:r>
                  <a:endParaRPr lang="en-US" sz="1000">
                    <a:solidFill>
                      <a:srgbClr val="FFFFFF"/>
                    </a:solidFill>
                  </a:endParaRPr>
                </a:p>
              </p:txBody>
            </p:sp>
            <p:sp>
              <p:nvSpPr>
                <p:cNvPr id="157091" name="Rectangle 419"/>
                <p:cNvSpPr>
                  <a:spLocks noChangeArrowheads="1"/>
                </p:cNvSpPr>
                <p:nvPr/>
              </p:nvSpPr>
              <p:spPr bwMode="auto">
                <a:xfrm>
                  <a:off x="2500" y="3564"/>
                  <a:ext cx="5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grpSp>
          <p:grpSp>
            <p:nvGrpSpPr>
              <p:cNvPr id="157267" name="Group 595"/>
              <p:cNvGrpSpPr>
                <a:grpSpLocks/>
              </p:cNvGrpSpPr>
              <p:nvPr/>
            </p:nvGrpSpPr>
            <p:grpSpPr bwMode="auto">
              <a:xfrm>
                <a:off x="1548" y="3671"/>
                <a:ext cx="971" cy="133"/>
                <a:chOff x="1548" y="3651"/>
                <a:chExt cx="971" cy="133"/>
              </a:xfrm>
            </p:grpSpPr>
            <p:sp>
              <p:nvSpPr>
                <p:cNvPr id="157092" name="Rectangle 420"/>
                <p:cNvSpPr>
                  <a:spLocks noChangeArrowheads="1"/>
                </p:cNvSpPr>
                <p:nvPr/>
              </p:nvSpPr>
              <p:spPr bwMode="auto">
                <a:xfrm>
                  <a:off x="1548" y="3651"/>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sp>
              <p:nvSpPr>
                <p:cNvPr id="157093" name="Rectangle 421"/>
                <p:cNvSpPr>
                  <a:spLocks noChangeArrowheads="1"/>
                </p:cNvSpPr>
                <p:nvPr/>
              </p:nvSpPr>
              <p:spPr bwMode="auto">
                <a:xfrm>
                  <a:off x="1584" y="3651"/>
                  <a:ext cx="15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Age: </a:t>
                  </a:r>
                  <a:endParaRPr lang="en-US" sz="1000">
                    <a:solidFill>
                      <a:srgbClr val="FFFFFF"/>
                    </a:solidFill>
                  </a:endParaRPr>
                </a:p>
              </p:txBody>
            </p:sp>
            <p:sp>
              <p:nvSpPr>
                <p:cNvPr id="157094" name="Rectangle 422"/>
                <p:cNvSpPr>
                  <a:spLocks noChangeArrowheads="1"/>
                </p:cNvSpPr>
                <p:nvPr/>
              </p:nvSpPr>
              <p:spPr bwMode="auto">
                <a:xfrm>
                  <a:off x="1762" y="3655"/>
                  <a:ext cx="10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y.o</a:t>
                  </a:r>
                  <a:endParaRPr lang="en-US" sz="1000">
                    <a:solidFill>
                      <a:srgbClr val="FFFFFF"/>
                    </a:solidFill>
                  </a:endParaRPr>
                </a:p>
              </p:txBody>
            </p:sp>
            <p:sp>
              <p:nvSpPr>
                <p:cNvPr id="157095" name="Rectangle 423"/>
                <p:cNvSpPr>
                  <a:spLocks noChangeArrowheads="1"/>
                </p:cNvSpPr>
                <p:nvPr/>
              </p:nvSpPr>
              <p:spPr bwMode="auto">
                <a:xfrm>
                  <a:off x="1882" y="3655"/>
                  <a:ext cx="38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 years old, </a:t>
                  </a:r>
                  <a:endParaRPr lang="en-US" sz="1000">
                    <a:solidFill>
                      <a:srgbClr val="FFFFFF"/>
                    </a:solidFill>
                  </a:endParaRPr>
                </a:p>
              </p:txBody>
            </p:sp>
            <p:sp>
              <p:nvSpPr>
                <p:cNvPr id="157096" name="Rectangle 424"/>
                <p:cNvSpPr>
                  <a:spLocks noChangeArrowheads="1"/>
                </p:cNvSpPr>
                <p:nvPr/>
              </p:nvSpPr>
              <p:spPr bwMode="auto">
                <a:xfrm>
                  <a:off x="2342" y="3651"/>
                  <a:ext cx="8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yo</a:t>
                  </a:r>
                  <a:endParaRPr lang="en-US" sz="1000">
                    <a:solidFill>
                      <a:srgbClr val="FFFFFF"/>
                    </a:solidFill>
                  </a:endParaRPr>
                </a:p>
              </p:txBody>
            </p:sp>
            <p:sp>
              <p:nvSpPr>
                <p:cNvPr id="157098" name="Rectangle 426"/>
                <p:cNvSpPr>
                  <a:spLocks noChangeArrowheads="1"/>
                </p:cNvSpPr>
                <p:nvPr/>
              </p:nvSpPr>
              <p:spPr bwMode="auto">
                <a:xfrm>
                  <a:off x="2462" y="3651"/>
                  <a:ext cx="5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grpSp>
          <p:sp>
            <p:nvSpPr>
              <p:cNvPr id="157099" name="Rectangle 427"/>
              <p:cNvSpPr>
                <a:spLocks noChangeArrowheads="1"/>
              </p:cNvSpPr>
              <p:nvPr/>
            </p:nvSpPr>
            <p:spPr bwMode="auto">
              <a:xfrm>
                <a:off x="1578" y="3810"/>
                <a:ext cx="92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Mark words before or after</a:t>
                </a:r>
              </a:p>
              <a:p>
                <a:r>
                  <a:rPr lang="en-US" sz="1000" b="1">
                    <a:solidFill>
                      <a:srgbClr val="000000"/>
                    </a:solidFill>
                  </a:rPr>
                  <a:t>Indicators as potential PHI</a:t>
                </a:r>
                <a:endParaRPr lang="en-US" sz="1000">
                  <a:solidFill>
                    <a:srgbClr val="FFFFFF"/>
                  </a:solidFill>
                </a:endParaRPr>
              </a:p>
            </p:txBody>
          </p:sp>
        </p:grpSp>
        <p:grpSp>
          <p:nvGrpSpPr>
            <p:cNvPr id="157103" name="Group 431"/>
            <p:cNvGrpSpPr>
              <a:grpSpLocks/>
            </p:cNvGrpSpPr>
            <p:nvPr/>
          </p:nvGrpSpPr>
          <p:grpSpPr bwMode="auto">
            <a:xfrm>
              <a:off x="1489" y="2347"/>
              <a:ext cx="1200" cy="819"/>
              <a:chOff x="1545" y="2347"/>
              <a:chExt cx="1200" cy="819"/>
            </a:xfrm>
          </p:grpSpPr>
          <p:sp>
            <p:nvSpPr>
              <p:cNvPr id="157101" name="Freeform 429"/>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7102" name="Freeform 430"/>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04" name="Rectangle 432"/>
            <p:cNvSpPr>
              <a:spLocks noChangeArrowheads="1"/>
            </p:cNvSpPr>
            <p:nvPr/>
          </p:nvSpPr>
          <p:spPr bwMode="auto">
            <a:xfrm>
              <a:off x="1685" y="2669"/>
              <a:ext cx="974" cy="40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05" name="Rectangle 433"/>
            <p:cNvSpPr>
              <a:spLocks noChangeArrowheads="1"/>
            </p:cNvSpPr>
            <p:nvPr/>
          </p:nvSpPr>
          <p:spPr bwMode="auto">
            <a:xfrm>
              <a:off x="1721" y="2690"/>
              <a:ext cx="488"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Numeric Tokens</a:t>
              </a:r>
              <a:endParaRPr lang="en-US">
                <a:solidFill>
                  <a:srgbClr val="FFFFFF"/>
                </a:solidFill>
              </a:endParaRPr>
            </a:p>
          </p:txBody>
        </p:sp>
        <p:sp>
          <p:nvSpPr>
            <p:cNvPr id="157106" name="Rectangle 434"/>
            <p:cNvSpPr>
              <a:spLocks noChangeArrowheads="1"/>
            </p:cNvSpPr>
            <p:nvPr/>
          </p:nvSpPr>
          <p:spPr bwMode="auto">
            <a:xfrm>
              <a:off x="1721" y="2760"/>
              <a:ext cx="530"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07" name="Rectangle 435"/>
            <p:cNvSpPr>
              <a:spLocks noChangeArrowheads="1"/>
            </p:cNvSpPr>
            <p:nvPr/>
          </p:nvSpPr>
          <p:spPr bwMode="auto">
            <a:xfrm>
              <a:off x="1754" y="277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08" name="Rectangle 436"/>
            <p:cNvSpPr>
              <a:spLocks noChangeArrowheads="1"/>
            </p:cNvSpPr>
            <p:nvPr/>
          </p:nvSpPr>
          <p:spPr bwMode="auto">
            <a:xfrm>
              <a:off x="1789" y="2771"/>
              <a:ext cx="53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Dates, phone numbers</a:t>
              </a:r>
              <a:endParaRPr lang="en-US">
                <a:solidFill>
                  <a:srgbClr val="FFFFFF"/>
                </a:solidFill>
              </a:endParaRPr>
            </a:p>
          </p:txBody>
        </p:sp>
        <p:sp>
          <p:nvSpPr>
            <p:cNvPr id="157109" name="Rectangle 437"/>
            <p:cNvSpPr>
              <a:spLocks noChangeArrowheads="1"/>
            </p:cNvSpPr>
            <p:nvPr/>
          </p:nvSpPr>
          <p:spPr bwMode="auto">
            <a:xfrm>
              <a:off x="1754" y="284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10" name="Rectangle 438"/>
            <p:cNvSpPr>
              <a:spLocks noChangeArrowheads="1"/>
            </p:cNvSpPr>
            <p:nvPr/>
          </p:nvSpPr>
          <p:spPr bwMode="auto">
            <a:xfrm>
              <a:off x="1789" y="2841"/>
              <a:ext cx="485"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SSN, zip codes, MRN</a:t>
              </a:r>
              <a:endParaRPr lang="en-US">
                <a:solidFill>
                  <a:srgbClr val="FFFFFF"/>
                </a:solidFill>
              </a:endParaRPr>
            </a:p>
          </p:txBody>
        </p:sp>
        <p:sp>
          <p:nvSpPr>
            <p:cNvPr id="157111" name="Rectangle 439"/>
            <p:cNvSpPr>
              <a:spLocks noChangeArrowheads="1"/>
            </p:cNvSpPr>
            <p:nvPr/>
          </p:nvSpPr>
          <p:spPr bwMode="auto">
            <a:xfrm>
              <a:off x="1721" y="2912"/>
              <a:ext cx="82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b="1">
                  <a:solidFill>
                    <a:srgbClr val="000000"/>
                  </a:solidFill>
                </a:rPr>
                <a:t>Expressions with Indicators</a:t>
              </a:r>
              <a:endParaRPr lang="en-US">
                <a:solidFill>
                  <a:srgbClr val="FFFFFF"/>
                </a:solidFill>
              </a:endParaRPr>
            </a:p>
          </p:txBody>
        </p:sp>
        <p:sp>
          <p:nvSpPr>
            <p:cNvPr id="157112" name="Rectangle 440"/>
            <p:cNvSpPr>
              <a:spLocks noChangeArrowheads="1"/>
            </p:cNvSpPr>
            <p:nvPr/>
          </p:nvSpPr>
          <p:spPr bwMode="auto">
            <a:xfrm>
              <a:off x="1721" y="2982"/>
              <a:ext cx="903" cy="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13" name="Rectangle 441"/>
            <p:cNvSpPr>
              <a:spLocks noChangeArrowheads="1"/>
            </p:cNvSpPr>
            <p:nvPr/>
          </p:nvSpPr>
          <p:spPr bwMode="auto">
            <a:xfrm>
              <a:off x="1754" y="299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14" name="Rectangle 442"/>
            <p:cNvSpPr>
              <a:spLocks noChangeArrowheads="1"/>
            </p:cNvSpPr>
            <p:nvPr/>
          </p:nvSpPr>
          <p:spPr bwMode="auto">
            <a:xfrm>
              <a:off x="1789" y="2993"/>
              <a:ext cx="623"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More names and locations</a:t>
              </a:r>
              <a:endParaRPr lang="en-US">
                <a:solidFill>
                  <a:srgbClr val="FFFFFF"/>
                </a:solidFill>
              </a:endParaRPr>
            </a:p>
          </p:txBody>
        </p:sp>
        <p:sp>
          <p:nvSpPr>
            <p:cNvPr id="157115" name="Rectangle 443"/>
            <p:cNvSpPr>
              <a:spLocks noChangeArrowheads="1"/>
            </p:cNvSpPr>
            <p:nvPr/>
          </p:nvSpPr>
          <p:spPr bwMode="auto">
            <a:xfrm>
              <a:off x="1577" y="2393"/>
              <a:ext cx="982" cy="2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16" name="Rectangle 444"/>
            <p:cNvSpPr>
              <a:spLocks noChangeArrowheads="1"/>
            </p:cNvSpPr>
            <p:nvPr/>
          </p:nvSpPr>
          <p:spPr bwMode="auto">
            <a:xfrm>
              <a:off x="1612" y="2415"/>
              <a:ext cx="832"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Pattern Matching with</a:t>
              </a:r>
              <a:endParaRPr lang="en-US">
                <a:solidFill>
                  <a:srgbClr val="FFFFFF"/>
                </a:solidFill>
              </a:endParaRPr>
            </a:p>
          </p:txBody>
        </p:sp>
        <p:sp>
          <p:nvSpPr>
            <p:cNvPr id="157117" name="Rectangle 445"/>
            <p:cNvSpPr>
              <a:spLocks noChangeArrowheads="1"/>
            </p:cNvSpPr>
            <p:nvPr/>
          </p:nvSpPr>
          <p:spPr bwMode="auto">
            <a:xfrm>
              <a:off x="1632" y="2520"/>
              <a:ext cx="73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Regular Expressions</a:t>
              </a:r>
              <a:endParaRPr lang="en-US">
                <a:solidFill>
                  <a:srgbClr val="FFFFFF"/>
                </a:solidFill>
              </a:endParaRPr>
            </a:p>
          </p:txBody>
        </p:sp>
        <p:grpSp>
          <p:nvGrpSpPr>
            <p:cNvPr id="157120" name="Group 448"/>
            <p:cNvGrpSpPr>
              <a:grpSpLocks/>
            </p:cNvGrpSpPr>
            <p:nvPr/>
          </p:nvGrpSpPr>
          <p:grpSpPr bwMode="auto">
            <a:xfrm>
              <a:off x="1421" y="2347"/>
              <a:ext cx="1336" cy="819"/>
              <a:chOff x="1545" y="2347"/>
              <a:chExt cx="1200" cy="819"/>
            </a:xfrm>
          </p:grpSpPr>
          <p:sp>
            <p:nvSpPr>
              <p:cNvPr id="157118" name="Freeform 446"/>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7119" name="Freeform 447"/>
              <p:cNvSpPr>
                <a:spLocks/>
              </p:cNvSpPr>
              <p:nvPr/>
            </p:nvSpPr>
            <p:spPr bwMode="auto">
              <a:xfrm>
                <a:off x="1545" y="2347"/>
                <a:ext cx="1200" cy="819"/>
              </a:xfrm>
              <a:custGeom>
                <a:avLst/>
                <a:gdLst>
                  <a:gd name="T0" fmla="*/ 934 w 8200"/>
                  <a:gd name="T1" fmla="*/ 0 h 5600"/>
                  <a:gd name="T2" fmla="*/ 0 w 8200"/>
                  <a:gd name="T3" fmla="*/ 934 h 5600"/>
                  <a:gd name="T4" fmla="*/ 0 w 8200"/>
                  <a:gd name="T5" fmla="*/ 4667 h 5600"/>
                  <a:gd name="T6" fmla="*/ 934 w 8200"/>
                  <a:gd name="T7" fmla="*/ 5600 h 5600"/>
                  <a:gd name="T8" fmla="*/ 7267 w 8200"/>
                  <a:gd name="T9" fmla="*/ 5600 h 5600"/>
                  <a:gd name="T10" fmla="*/ 8200 w 8200"/>
                  <a:gd name="T11" fmla="*/ 4667 h 5600"/>
                  <a:gd name="T12" fmla="*/ 8200 w 8200"/>
                  <a:gd name="T13" fmla="*/ 934 h 5600"/>
                  <a:gd name="T14" fmla="*/ 7267 w 8200"/>
                  <a:gd name="T15" fmla="*/ 0 h 5600"/>
                  <a:gd name="T16" fmla="*/ 934 w 8200"/>
                  <a:gd name="T17" fmla="*/ 0 h 5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0" h="5600">
                    <a:moveTo>
                      <a:pt x="934" y="0"/>
                    </a:moveTo>
                    <a:cubicBezTo>
                      <a:pt x="418" y="0"/>
                      <a:pt x="0" y="418"/>
                      <a:pt x="0" y="934"/>
                    </a:cubicBezTo>
                    <a:lnTo>
                      <a:pt x="0" y="4667"/>
                    </a:lnTo>
                    <a:cubicBezTo>
                      <a:pt x="0" y="5183"/>
                      <a:pt x="418" y="5600"/>
                      <a:pt x="934" y="5600"/>
                    </a:cubicBezTo>
                    <a:lnTo>
                      <a:pt x="7267" y="5600"/>
                    </a:lnTo>
                    <a:cubicBezTo>
                      <a:pt x="7782" y="5600"/>
                      <a:pt x="8200" y="5183"/>
                      <a:pt x="8200" y="4667"/>
                    </a:cubicBezTo>
                    <a:lnTo>
                      <a:pt x="8200" y="934"/>
                    </a:lnTo>
                    <a:cubicBezTo>
                      <a:pt x="8200" y="418"/>
                      <a:pt x="7782" y="0"/>
                      <a:pt x="7267" y="0"/>
                    </a:cubicBezTo>
                    <a:lnTo>
                      <a:pt x="934"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21" name="Rectangle 449"/>
            <p:cNvSpPr>
              <a:spLocks noChangeArrowheads="1"/>
            </p:cNvSpPr>
            <p:nvPr/>
          </p:nvSpPr>
          <p:spPr bwMode="auto">
            <a:xfrm>
              <a:off x="1553" y="2669"/>
              <a:ext cx="974" cy="409"/>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22" name="Rectangle 450"/>
            <p:cNvSpPr>
              <a:spLocks noChangeArrowheads="1"/>
            </p:cNvSpPr>
            <p:nvPr/>
          </p:nvSpPr>
          <p:spPr bwMode="auto">
            <a:xfrm>
              <a:off x="1533" y="2618"/>
              <a:ext cx="65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u="sng">
                  <a:solidFill>
                    <a:srgbClr val="000000"/>
                  </a:solidFill>
                </a:rPr>
                <a:t>Numeric Tokens</a:t>
              </a:r>
              <a:endParaRPr lang="en-US" sz="1200" u="sng">
                <a:solidFill>
                  <a:srgbClr val="FFFFFF"/>
                </a:solidFill>
              </a:endParaRPr>
            </a:p>
          </p:txBody>
        </p:sp>
        <p:grpSp>
          <p:nvGrpSpPr>
            <p:cNvPr id="157260" name="Group 588"/>
            <p:cNvGrpSpPr>
              <a:grpSpLocks/>
            </p:cNvGrpSpPr>
            <p:nvPr/>
          </p:nvGrpSpPr>
          <p:grpSpPr bwMode="auto">
            <a:xfrm>
              <a:off x="1606" y="2751"/>
              <a:ext cx="796" cy="129"/>
              <a:chOff x="1754" y="2751"/>
              <a:chExt cx="796" cy="129"/>
            </a:xfrm>
          </p:grpSpPr>
          <p:sp>
            <p:nvSpPr>
              <p:cNvPr id="157124" name="Rectangle 452"/>
              <p:cNvSpPr>
                <a:spLocks noChangeArrowheads="1"/>
              </p:cNvSpPr>
              <p:nvPr/>
            </p:nvSpPr>
            <p:spPr bwMode="auto">
              <a:xfrm>
                <a:off x="1754" y="277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25" name="Rectangle 453"/>
              <p:cNvSpPr>
                <a:spLocks noChangeArrowheads="1"/>
              </p:cNvSpPr>
              <p:nvPr/>
            </p:nvSpPr>
            <p:spPr bwMode="auto">
              <a:xfrm>
                <a:off x="1789" y="2751"/>
                <a:ext cx="76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Dates, phone numbers</a:t>
                </a:r>
                <a:endParaRPr lang="en-US" sz="1000">
                  <a:solidFill>
                    <a:srgbClr val="FFFFFF"/>
                  </a:solidFill>
                </a:endParaRPr>
              </a:p>
            </p:txBody>
          </p:sp>
        </p:grpSp>
        <p:grpSp>
          <p:nvGrpSpPr>
            <p:cNvPr id="157261" name="Group 589"/>
            <p:cNvGrpSpPr>
              <a:grpSpLocks/>
            </p:cNvGrpSpPr>
            <p:nvPr/>
          </p:nvGrpSpPr>
          <p:grpSpPr bwMode="auto">
            <a:xfrm>
              <a:off x="1598" y="2833"/>
              <a:ext cx="719" cy="129"/>
              <a:chOff x="1754" y="2841"/>
              <a:chExt cx="719" cy="129"/>
            </a:xfrm>
          </p:grpSpPr>
          <p:sp>
            <p:nvSpPr>
              <p:cNvPr id="157126" name="Rectangle 454"/>
              <p:cNvSpPr>
                <a:spLocks noChangeArrowheads="1"/>
              </p:cNvSpPr>
              <p:nvPr/>
            </p:nvSpPr>
            <p:spPr bwMode="auto">
              <a:xfrm>
                <a:off x="1754" y="284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27" name="Rectangle 455"/>
              <p:cNvSpPr>
                <a:spLocks noChangeArrowheads="1"/>
              </p:cNvSpPr>
              <p:nvPr/>
            </p:nvSpPr>
            <p:spPr bwMode="auto">
              <a:xfrm>
                <a:off x="1789" y="2841"/>
                <a:ext cx="68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SSN, zip codes, MRN</a:t>
                </a:r>
                <a:endParaRPr lang="en-US" sz="1000">
                  <a:solidFill>
                    <a:srgbClr val="FFFFFF"/>
                  </a:solidFill>
                </a:endParaRPr>
              </a:p>
            </p:txBody>
          </p:sp>
        </p:grpSp>
        <p:sp>
          <p:nvSpPr>
            <p:cNvPr id="157128" name="Rectangle 456"/>
            <p:cNvSpPr>
              <a:spLocks noChangeArrowheads="1"/>
            </p:cNvSpPr>
            <p:nvPr/>
          </p:nvSpPr>
          <p:spPr bwMode="auto">
            <a:xfrm>
              <a:off x="1453" y="2924"/>
              <a:ext cx="109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u="sng">
                  <a:solidFill>
                    <a:srgbClr val="000000"/>
                  </a:solidFill>
                </a:rPr>
                <a:t>Expressions with Indicators</a:t>
              </a:r>
              <a:endParaRPr lang="en-US" sz="1200" u="sng">
                <a:solidFill>
                  <a:srgbClr val="FFFFFF"/>
                </a:solidFill>
              </a:endParaRPr>
            </a:p>
          </p:txBody>
        </p:sp>
        <p:grpSp>
          <p:nvGrpSpPr>
            <p:cNvPr id="157262" name="Group 590"/>
            <p:cNvGrpSpPr>
              <a:grpSpLocks/>
            </p:cNvGrpSpPr>
            <p:nvPr/>
          </p:nvGrpSpPr>
          <p:grpSpPr bwMode="auto">
            <a:xfrm>
              <a:off x="1586" y="3057"/>
              <a:ext cx="949" cy="129"/>
              <a:chOff x="1626" y="3057"/>
              <a:chExt cx="949" cy="129"/>
            </a:xfrm>
          </p:grpSpPr>
          <p:sp>
            <p:nvSpPr>
              <p:cNvPr id="157130" name="Rectangle 458"/>
              <p:cNvSpPr>
                <a:spLocks noChangeArrowheads="1"/>
              </p:cNvSpPr>
              <p:nvPr/>
            </p:nvSpPr>
            <p:spPr bwMode="auto">
              <a:xfrm>
                <a:off x="1626" y="3057"/>
                <a:ext cx="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a:t>
                </a:r>
                <a:endParaRPr lang="en-US" sz="1000">
                  <a:solidFill>
                    <a:srgbClr val="FFFFFF"/>
                  </a:solidFill>
                </a:endParaRPr>
              </a:p>
            </p:txBody>
          </p:sp>
          <p:sp>
            <p:nvSpPr>
              <p:cNvPr id="157131" name="Rectangle 459"/>
              <p:cNvSpPr>
                <a:spLocks noChangeArrowheads="1"/>
              </p:cNvSpPr>
              <p:nvPr/>
            </p:nvSpPr>
            <p:spPr bwMode="auto">
              <a:xfrm>
                <a:off x="1685" y="3057"/>
                <a:ext cx="89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More names and locations</a:t>
                </a:r>
                <a:endParaRPr lang="en-US" sz="1000">
                  <a:solidFill>
                    <a:srgbClr val="FFFFFF"/>
                  </a:solidFill>
                </a:endParaRPr>
              </a:p>
            </p:txBody>
          </p:sp>
        </p:grpSp>
        <p:sp>
          <p:nvSpPr>
            <p:cNvPr id="157132" name="Rectangle 460"/>
            <p:cNvSpPr>
              <a:spLocks noChangeArrowheads="1"/>
            </p:cNvSpPr>
            <p:nvPr/>
          </p:nvSpPr>
          <p:spPr bwMode="auto">
            <a:xfrm>
              <a:off x="1577" y="2393"/>
              <a:ext cx="982" cy="247"/>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33" name="Rectangle 461"/>
            <p:cNvSpPr>
              <a:spLocks noChangeArrowheads="1"/>
            </p:cNvSpPr>
            <p:nvPr/>
          </p:nvSpPr>
          <p:spPr bwMode="auto">
            <a:xfrm>
              <a:off x="1528" y="2375"/>
              <a:ext cx="105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dirty="0">
                  <a:solidFill>
                    <a:srgbClr val="000000"/>
                  </a:solidFill>
                </a:rPr>
                <a:t>Pattern Matching with</a:t>
              </a:r>
              <a:endParaRPr lang="en-US" sz="1400" dirty="0">
                <a:solidFill>
                  <a:srgbClr val="FFFFFF"/>
                </a:solidFill>
              </a:endParaRPr>
            </a:p>
          </p:txBody>
        </p:sp>
        <p:sp>
          <p:nvSpPr>
            <p:cNvPr id="157134" name="Rectangle 462"/>
            <p:cNvSpPr>
              <a:spLocks noChangeArrowheads="1"/>
            </p:cNvSpPr>
            <p:nvPr/>
          </p:nvSpPr>
          <p:spPr bwMode="auto">
            <a:xfrm>
              <a:off x="1540" y="2480"/>
              <a:ext cx="93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Regular Expressions</a:t>
              </a:r>
              <a:endParaRPr lang="en-US" sz="1400">
                <a:solidFill>
                  <a:srgbClr val="FFFFFF"/>
                </a:solidFill>
              </a:endParaRPr>
            </a:p>
          </p:txBody>
        </p:sp>
        <p:grpSp>
          <p:nvGrpSpPr>
            <p:cNvPr id="157137" name="Group 465"/>
            <p:cNvGrpSpPr>
              <a:grpSpLocks/>
            </p:cNvGrpSpPr>
            <p:nvPr/>
          </p:nvGrpSpPr>
          <p:grpSpPr bwMode="auto">
            <a:xfrm>
              <a:off x="1723" y="1762"/>
              <a:ext cx="702" cy="380"/>
              <a:chOff x="1779" y="1762"/>
              <a:chExt cx="702" cy="380"/>
            </a:xfrm>
          </p:grpSpPr>
          <p:sp>
            <p:nvSpPr>
              <p:cNvPr id="157135" name="Freeform 463"/>
              <p:cNvSpPr>
                <a:spLocks/>
              </p:cNvSpPr>
              <p:nvPr/>
            </p:nvSpPr>
            <p:spPr bwMode="auto">
              <a:xfrm>
                <a:off x="1779" y="1762"/>
                <a:ext cx="702" cy="380"/>
              </a:xfrm>
              <a:custGeom>
                <a:avLst/>
                <a:gdLst>
                  <a:gd name="T0" fmla="*/ 867 w 9600"/>
                  <a:gd name="T1" fmla="*/ 0 h 5200"/>
                  <a:gd name="T2" fmla="*/ 0 w 9600"/>
                  <a:gd name="T3" fmla="*/ 867 h 5200"/>
                  <a:gd name="T4" fmla="*/ 0 w 9600"/>
                  <a:gd name="T5" fmla="*/ 4334 h 5200"/>
                  <a:gd name="T6" fmla="*/ 867 w 9600"/>
                  <a:gd name="T7" fmla="*/ 5200 h 5200"/>
                  <a:gd name="T8" fmla="*/ 8733 w 9600"/>
                  <a:gd name="T9" fmla="*/ 5200 h 5200"/>
                  <a:gd name="T10" fmla="*/ 9600 w 9600"/>
                  <a:gd name="T11" fmla="*/ 4334 h 5200"/>
                  <a:gd name="T12" fmla="*/ 9600 w 9600"/>
                  <a:gd name="T13" fmla="*/ 867 h 5200"/>
                  <a:gd name="T14" fmla="*/ 8733 w 9600"/>
                  <a:gd name="T15" fmla="*/ 0 h 5200"/>
                  <a:gd name="T16" fmla="*/ 867 w 9600"/>
                  <a:gd name="T17" fmla="*/ 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0" h="5200">
                    <a:moveTo>
                      <a:pt x="867" y="0"/>
                    </a:moveTo>
                    <a:cubicBezTo>
                      <a:pt x="388" y="0"/>
                      <a:pt x="0" y="389"/>
                      <a:pt x="0" y="867"/>
                    </a:cubicBezTo>
                    <a:lnTo>
                      <a:pt x="0" y="4334"/>
                    </a:lnTo>
                    <a:cubicBezTo>
                      <a:pt x="0" y="4812"/>
                      <a:pt x="388" y="5200"/>
                      <a:pt x="867" y="5200"/>
                    </a:cubicBezTo>
                    <a:lnTo>
                      <a:pt x="8733" y="5200"/>
                    </a:lnTo>
                    <a:cubicBezTo>
                      <a:pt x="9212" y="5200"/>
                      <a:pt x="9600" y="4812"/>
                      <a:pt x="9600" y="4334"/>
                    </a:cubicBezTo>
                    <a:lnTo>
                      <a:pt x="9600" y="867"/>
                    </a:lnTo>
                    <a:cubicBezTo>
                      <a:pt x="9600" y="389"/>
                      <a:pt x="9212" y="0"/>
                      <a:pt x="8733" y="0"/>
                    </a:cubicBezTo>
                    <a:lnTo>
                      <a:pt x="867" y="0"/>
                    </a:lnTo>
                    <a:close/>
                  </a:path>
                </a:pathLst>
              </a:custGeom>
              <a:solidFill>
                <a:srgbClr val="FFCCFF"/>
              </a:solidFill>
              <a:ln w="0">
                <a:solidFill>
                  <a:srgbClr val="000000"/>
                </a:solidFill>
                <a:prstDash val="solid"/>
                <a:round/>
                <a:headEnd/>
                <a:tailEnd/>
              </a:ln>
            </p:spPr>
            <p:txBody>
              <a:bodyPr/>
              <a:lstStyle/>
              <a:p>
                <a:endParaRPr lang="en-US">
                  <a:solidFill>
                    <a:srgbClr val="FFFFFF"/>
                  </a:solidFill>
                </a:endParaRPr>
              </a:p>
            </p:txBody>
          </p:sp>
          <p:sp>
            <p:nvSpPr>
              <p:cNvPr id="157136" name="Freeform 464"/>
              <p:cNvSpPr>
                <a:spLocks/>
              </p:cNvSpPr>
              <p:nvPr/>
            </p:nvSpPr>
            <p:spPr bwMode="auto">
              <a:xfrm>
                <a:off x="1779" y="1762"/>
                <a:ext cx="702" cy="380"/>
              </a:xfrm>
              <a:custGeom>
                <a:avLst/>
                <a:gdLst>
                  <a:gd name="T0" fmla="*/ 867 w 9600"/>
                  <a:gd name="T1" fmla="*/ 0 h 5200"/>
                  <a:gd name="T2" fmla="*/ 0 w 9600"/>
                  <a:gd name="T3" fmla="*/ 867 h 5200"/>
                  <a:gd name="T4" fmla="*/ 0 w 9600"/>
                  <a:gd name="T5" fmla="*/ 4334 h 5200"/>
                  <a:gd name="T6" fmla="*/ 867 w 9600"/>
                  <a:gd name="T7" fmla="*/ 5200 h 5200"/>
                  <a:gd name="T8" fmla="*/ 8733 w 9600"/>
                  <a:gd name="T9" fmla="*/ 5200 h 5200"/>
                  <a:gd name="T10" fmla="*/ 9600 w 9600"/>
                  <a:gd name="T11" fmla="*/ 4334 h 5200"/>
                  <a:gd name="T12" fmla="*/ 9600 w 9600"/>
                  <a:gd name="T13" fmla="*/ 867 h 5200"/>
                  <a:gd name="T14" fmla="*/ 8733 w 9600"/>
                  <a:gd name="T15" fmla="*/ 0 h 5200"/>
                  <a:gd name="T16" fmla="*/ 867 w 9600"/>
                  <a:gd name="T17" fmla="*/ 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0" h="5200">
                    <a:moveTo>
                      <a:pt x="867" y="0"/>
                    </a:moveTo>
                    <a:cubicBezTo>
                      <a:pt x="388" y="0"/>
                      <a:pt x="0" y="389"/>
                      <a:pt x="0" y="867"/>
                    </a:cubicBezTo>
                    <a:lnTo>
                      <a:pt x="0" y="4334"/>
                    </a:lnTo>
                    <a:cubicBezTo>
                      <a:pt x="0" y="4812"/>
                      <a:pt x="388" y="5200"/>
                      <a:pt x="867" y="5200"/>
                    </a:cubicBezTo>
                    <a:lnTo>
                      <a:pt x="8733" y="5200"/>
                    </a:lnTo>
                    <a:cubicBezTo>
                      <a:pt x="9212" y="5200"/>
                      <a:pt x="9600" y="4812"/>
                      <a:pt x="9600" y="4334"/>
                    </a:cubicBezTo>
                    <a:lnTo>
                      <a:pt x="9600" y="867"/>
                    </a:lnTo>
                    <a:cubicBezTo>
                      <a:pt x="9600" y="389"/>
                      <a:pt x="9212" y="0"/>
                      <a:pt x="8733" y="0"/>
                    </a:cubicBezTo>
                    <a:lnTo>
                      <a:pt x="867"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38" name="Rectangle 466"/>
            <p:cNvSpPr>
              <a:spLocks noChangeArrowheads="1"/>
            </p:cNvSpPr>
            <p:nvPr/>
          </p:nvSpPr>
          <p:spPr bwMode="auto">
            <a:xfrm>
              <a:off x="1866" y="1802"/>
              <a:ext cx="31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Lexical</a:t>
              </a:r>
              <a:endParaRPr lang="en-US" sz="1400" b="1">
                <a:solidFill>
                  <a:srgbClr val="FFFFFF"/>
                </a:solidFill>
              </a:endParaRPr>
            </a:p>
          </p:txBody>
        </p:sp>
        <p:sp>
          <p:nvSpPr>
            <p:cNvPr id="157139" name="Rectangle 467"/>
            <p:cNvSpPr>
              <a:spLocks noChangeArrowheads="1"/>
            </p:cNvSpPr>
            <p:nvPr/>
          </p:nvSpPr>
          <p:spPr bwMode="auto">
            <a:xfrm>
              <a:off x="1806" y="1936"/>
              <a:ext cx="4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a:solidFill>
                    <a:srgbClr val="000000"/>
                  </a:solidFill>
                </a:rPr>
                <a:t>Matching</a:t>
              </a:r>
              <a:endParaRPr lang="en-US" sz="1400">
                <a:solidFill>
                  <a:srgbClr val="FFFFFF"/>
                </a:solidFill>
              </a:endParaRPr>
            </a:p>
          </p:txBody>
        </p:sp>
        <p:grpSp>
          <p:nvGrpSpPr>
            <p:cNvPr id="157142" name="Group 470"/>
            <p:cNvGrpSpPr>
              <a:grpSpLocks/>
            </p:cNvGrpSpPr>
            <p:nvPr/>
          </p:nvGrpSpPr>
          <p:grpSpPr bwMode="auto">
            <a:xfrm>
              <a:off x="1547" y="913"/>
              <a:ext cx="966" cy="673"/>
              <a:chOff x="1603" y="913"/>
              <a:chExt cx="966" cy="673"/>
            </a:xfrm>
          </p:grpSpPr>
          <p:sp>
            <p:nvSpPr>
              <p:cNvPr id="157140" name="Freeform 468"/>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7141" name="Freeform 469"/>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noFill/>
              <a:ln w="4763" cap="rnd">
                <a:solidFill>
                  <a:srgbClr val="0005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43" name="Rectangle 471"/>
            <p:cNvSpPr>
              <a:spLocks noChangeArrowheads="1"/>
            </p:cNvSpPr>
            <p:nvPr/>
          </p:nvSpPr>
          <p:spPr bwMode="auto">
            <a:xfrm>
              <a:off x="1606" y="948"/>
              <a:ext cx="861"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44" name="Rectangle 472"/>
            <p:cNvSpPr>
              <a:spLocks noChangeArrowheads="1"/>
            </p:cNvSpPr>
            <p:nvPr/>
          </p:nvSpPr>
          <p:spPr bwMode="auto">
            <a:xfrm>
              <a:off x="1641" y="970"/>
              <a:ext cx="676"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b="1">
                  <a:solidFill>
                    <a:srgbClr val="000000"/>
                  </a:solidFill>
                </a:rPr>
                <a:t>PHI Lookup Tables</a:t>
              </a:r>
              <a:endParaRPr lang="en-US">
                <a:solidFill>
                  <a:srgbClr val="FFFFFF"/>
                </a:solidFill>
              </a:endParaRPr>
            </a:p>
          </p:txBody>
        </p:sp>
        <p:sp>
          <p:nvSpPr>
            <p:cNvPr id="157145" name="Rectangle 473"/>
            <p:cNvSpPr>
              <a:spLocks noChangeArrowheads="1"/>
            </p:cNvSpPr>
            <p:nvPr/>
          </p:nvSpPr>
          <p:spPr bwMode="auto">
            <a:xfrm>
              <a:off x="1641" y="1061"/>
              <a:ext cx="79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46" name="Rectangle 474"/>
            <p:cNvSpPr>
              <a:spLocks noChangeArrowheads="1"/>
            </p:cNvSpPr>
            <p:nvPr/>
          </p:nvSpPr>
          <p:spPr bwMode="auto">
            <a:xfrm>
              <a:off x="1723" y="1073"/>
              <a:ext cx="614" cy="4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47" name="Rectangle 475"/>
            <p:cNvSpPr>
              <a:spLocks noChangeArrowheads="1"/>
            </p:cNvSpPr>
            <p:nvPr/>
          </p:nvSpPr>
          <p:spPr bwMode="auto">
            <a:xfrm>
              <a:off x="1758" y="109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48" name="Rectangle 476"/>
            <p:cNvSpPr>
              <a:spLocks noChangeArrowheads="1"/>
            </p:cNvSpPr>
            <p:nvPr/>
          </p:nvSpPr>
          <p:spPr bwMode="auto">
            <a:xfrm>
              <a:off x="1794" y="1093"/>
              <a:ext cx="44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PID/patient names</a:t>
              </a:r>
              <a:endParaRPr lang="en-US">
                <a:solidFill>
                  <a:srgbClr val="FFFFFF"/>
                </a:solidFill>
              </a:endParaRPr>
            </a:p>
          </p:txBody>
        </p:sp>
        <p:sp>
          <p:nvSpPr>
            <p:cNvPr id="157149" name="Rectangle 477"/>
            <p:cNvSpPr>
              <a:spLocks noChangeArrowheads="1"/>
            </p:cNvSpPr>
            <p:nvPr/>
          </p:nvSpPr>
          <p:spPr bwMode="auto">
            <a:xfrm>
              <a:off x="1758" y="116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50" name="Rectangle 478"/>
            <p:cNvSpPr>
              <a:spLocks noChangeArrowheads="1"/>
            </p:cNvSpPr>
            <p:nvPr/>
          </p:nvSpPr>
          <p:spPr bwMode="auto">
            <a:xfrm>
              <a:off x="1794" y="1163"/>
              <a:ext cx="331"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Doctor names</a:t>
              </a:r>
              <a:endParaRPr lang="en-US">
                <a:solidFill>
                  <a:srgbClr val="FFFFFF"/>
                </a:solidFill>
              </a:endParaRPr>
            </a:p>
          </p:txBody>
        </p:sp>
        <p:sp>
          <p:nvSpPr>
            <p:cNvPr id="157151" name="Rectangle 479"/>
            <p:cNvSpPr>
              <a:spLocks noChangeArrowheads="1"/>
            </p:cNvSpPr>
            <p:nvPr/>
          </p:nvSpPr>
          <p:spPr bwMode="auto">
            <a:xfrm>
              <a:off x="1758" y="123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52" name="Rectangle 480"/>
            <p:cNvSpPr>
              <a:spLocks noChangeArrowheads="1"/>
            </p:cNvSpPr>
            <p:nvPr/>
          </p:nvSpPr>
          <p:spPr bwMode="auto">
            <a:xfrm>
              <a:off x="1794" y="1233"/>
              <a:ext cx="364"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Hospital names</a:t>
              </a:r>
              <a:endParaRPr lang="en-US">
                <a:solidFill>
                  <a:srgbClr val="FFFFFF"/>
                </a:solidFill>
              </a:endParaRPr>
            </a:p>
          </p:txBody>
        </p:sp>
        <p:sp>
          <p:nvSpPr>
            <p:cNvPr id="157153" name="Rectangle 481"/>
            <p:cNvSpPr>
              <a:spLocks noChangeArrowheads="1"/>
            </p:cNvSpPr>
            <p:nvPr/>
          </p:nvSpPr>
          <p:spPr bwMode="auto">
            <a:xfrm>
              <a:off x="1758" y="130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54" name="Rectangle 482"/>
            <p:cNvSpPr>
              <a:spLocks noChangeArrowheads="1"/>
            </p:cNvSpPr>
            <p:nvPr/>
          </p:nvSpPr>
          <p:spPr bwMode="auto">
            <a:xfrm>
              <a:off x="1794" y="1303"/>
              <a:ext cx="390"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Company names</a:t>
              </a:r>
              <a:endParaRPr lang="en-US">
                <a:solidFill>
                  <a:srgbClr val="FFFFFF"/>
                </a:solidFill>
              </a:endParaRPr>
            </a:p>
          </p:txBody>
        </p:sp>
        <p:sp>
          <p:nvSpPr>
            <p:cNvPr id="157155" name="Rectangle 483"/>
            <p:cNvSpPr>
              <a:spLocks noChangeArrowheads="1"/>
            </p:cNvSpPr>
            <p:nvPr/>
          </p:nvSpPr>
          <p:spPr bwMode="auto">
            <a:xfrm>
              <a:off x="1758" y="137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56" name="Rectangle 484"/>
            <p:cNvSpPr>
              <a:spLocks noChangeArrowheads="1"/>
            </p:cNvSpPr>
            <p:nvPr/>
          </p:nvSpPr>
          <p:spPr bwMode="auto">
            <a:xfrm>
              <a:off x="1794" y="1373"/>
              <a:ext cx="39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First, Last names</a:t>
              </a:r>
              <a:endParaRPr lang="en-US">
                <a:solidFill>
                  <a:srgbClr val="FFFFFF"/>
                </a:solidFill>
              </a:endParaRPr>
            </a:p>
          </p:txBody>
        </p:sp>
        <p:sp>
          <p:nvSpPr>
            <p:cNvPr id="157157" name="Rectangle 485"/>
            <p:cNvSpPr>
              <a:spLocks noChangeArrowheads="1"/>
            </p:cNvSpPr>
            <p:nvPr/>
          </p:nvSpPr>
          <p:spPr bwMode="auto">
            <a:xfrm>
              <a:off x="1758" y="144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58" name="Rectangle 486"/>
            <p:cNvSpPr>
              <a:spLocks noChangeArrowheads="1"/>
            </p:cNvSpPr>
            <p:nvPr/>
          </p:nvSpPr>
          <p:spPr bwMode="auto">
            <a:xfrm>
              <a:off x="1794" y="1443"/>
              <a:ext cx="226"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Locations </a:t>
              </a:r>
              <a:endParaRPr lang="en-US">
                <a:solidFill>
                  <a:srgbClr val="FFFFFF"/>
                </a:solidFill>
              </a:endParaRPr>
            </a:p>
          </p:txBody>
        </p:sp>
        <p:grpSp>
          <p:nvGrpSpPr>
            <p:cNvPr id="157161" name="Group 489"/>
            <p:cNvGrpSpPr>
              <a:grpSpLocks/>
            </p:cNvGrpSpPr>
            <p:nvPr/>
          </p:nvGrpSpPr>
          <p:grpSpPr bwMode="auto">
            <a:xfrm>
              <a:off x="1487" y="857"/>
              <a:ext cx="1202" cy="729"/>
              <a:chOff x="1603" y="913"/>
              <a:chExt cx="966" cy="673"/>
            </a:xfrm>
          </p:grpSpPr>
          <p:sp>
            <p:nvSpPr>
              <p:cNvPr id="157159" name="Freeform 487"/>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solidFill>
                <a:srgbClr val="FFFFFF"/>
              </a:solidFill>
              <a:ln w="0">
                <a:solidFill>
                  <a:srgbClr val="000000"/>
                </a:solidFill>
                <a:prstDash val="solid"/>
                <a:round/>
                <a:headEnd/>
                <a:tailEnd/>
              </a:ln>
            </p:spPr>
            <p:txBody>
              <a:bodyPr/>
              <a:lstStyle/>
              <a:p>
                <a:endParaRPr lang="en-US">
                  <a:solidFill>
                    <a:srgbClr val="FFFFFF"/>
                  </a:solidFill>
                </a:endParaRPr>
              </a:p>
            </p:txBody>
          </p:sp>
          <p:sp>
            <p:nvSpPr>
              <p:cNvPr id="157160" name="Freeform 488"/>
              <p:cNvSpPr>
                <a:spLocks/>
              </p:cNvSpPr>
              <p:nvPr/>
            </p:nvSpPr>
            <p:spPr bwMode="auto">
              <a:xfrm>
                <a:off x="1603" y="913"/>
                <a:ext cx="966" cy="673"/>
              </a:xfrm>
              <a:custGeom>
                <a:avLst/>
                <a:gdLst>
                  <a:gd name="T0" fmla="*/ 767 w 6600"/>
                  <a:gd name="T1" fmla="*/ 0 h 4600"/>
                  <a:gd name="T2" fmla="*/ 0 w 6600"/>
                  <a:gd name="T3" fmla="*/ 767 h 4600"/>
                  <a:gd name="T4" fmla="*/ 0 w 6600"/>
                  <a:gd name="T5" fmla="*/ 3834 h 4600"/>
                  <a:gd name="T6" fmla="*/ 767 w 6600"/>
                  <a:gd name="T7" fmla="*/ 4600 h 4600"/>
                  <a:gd name="T8" fmla="*/ 5834 w 6600"/>
                  <a:gd name="T9" fmla="*/ 4600 h 4600"/>
                  <a:gd name="T10" fmla="*/ 6600 w 6600"/>
                  <a:gd name="T11" fmla="*/ 3834 h 4600"/>
                  <a:gd name="T12" fmla="*/ 6600 w 6600"/>
                  <a:gd name="T13" fmla="*/ 767 h 4600"/>
                  <a:gd name="T14" fmla="*/ 5834 w 6600"/>
                  <a:gd name="T15" fmla="*/ 0 h 4600"/>
                  <a:gd name="T16" fmla="*/ 767 w 6600"/>
                  <a:gd name="T17" fmla="*/ 0 h 4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00" h="4600">
                    <a:moveTo>
                      <a:pt x="767" y="0"/>
                    </a:moveTo>
                    <a:cubicBezTo>
                      <a:pt x="344" y="0"/>
                      <a:pt x="0" y="344"/>
                      <a:pt x="0" y="767"/>
                    </a:cubicBezTo>
                    <a:lnTo>
                      <a:pt x="0" y="3834"/>
                    </a:lnTo>
                    <a:cubicBezTo>
                      <a:pt x="0" y="4257"/>
                      <a:pt x="344" y="4600"/>
                      <a:pt x="767" y="4600"/>
                    </a:cubicBezTo>
                    <a:lnTo>
                      <a:pt x="5834" y="4600"/>
                    </a:lnTo>
                    <a:cubicBezTo>
                      <a:pt x="6257" y="4600"/>
                      <a:pt x="6600" y="4257"/>
                      <a:pt x="6600" y="3834"/>
                    </a:cubicBezTo>
                    <a:lnTo>
                      <a:pt x="6600" y="767"/>
                    </a:lnTo>
                    <a:cubicBezTo>
                      <a:pt x="6600" y="344"/>
                      <a:pt x="6257" y="0"/>
                      <a:pt x="5834" y="0"/>
                    </a:cubicBezTo>
                    <a:lnTo>
                      <a:pt x="767" y="0"/>
                    </a:lnTo>
                    <a:close/>
                  </a:path>
                </a:pathLst>
              </a:custGeom>
              <a:noFill/>
              <a:ln w="4763" cap="rnd">
                <a:solidFill>
                  <a:srgbClr val="000514"/>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62" name="Rectangle 490"/>
            <p:cNvSpPr>
              <a:spLocks noChangeArrowheads="1"/>
            </p:cNvSpPr>
            <p:nvPr/>
          </p:nvSpPr>
          <p:spPr bwMode="auto">
            <a:xfrm>
              <a:off x="1606" y="948"/>
              <a:ext cx="861" cy="1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63" name="Rectangle 491"/>
            <p:cNvSpPr>
              <a:spLocks noChangeArrowheads="1"/>
            </p:cNvSpPr>
            <p:nvPr/>
          </p:nvSpPr>
          <p:spPr bwMode="auto">
            <a:xfrm>
              <a:off x="1575" y="874"/>
              <a:ext cx="86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1" u="sng">
                  <a:solidFill>
                    <a:srgbClr val="000000"/>
                  </a:solidFill>
                </a:rPr>
                <a:t>PHI Lookup Tables</a:t>
              </a:r>
              <a:endParaRPr lang="en-US" sz="1400" u="sng">
                <a:solidFill>
                  <a:srgbClr val="FFFFFF"/>
                </a:solidFill>
              </a:endParaRPr>
            </a:p>
          </p:txBody>
        </p:sp>
        <p:sp>
          <p:nvSpPr>
            <p:cNvPr id="157165" name="Rectangle 493"/>
            <p:cNvSpPr>
              <a:spLocks noChangeArrowheads="1"/>
            </p:cNvSpPr>
            <p:nvPr/>
          </p:nvSpPr>
          <p:spPr bwMode="auto">
            <a:xfrm>
              <a:off x="1723" y="1073"/>
              <a:ext cx="614" cy="4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67" name="Rectangle 495"/>
            <p:cNvSpPr>
              <a:spLocks noChangeArrowheads="1"/>
            </p:cNvSpPr>
            <p:nvPr/>
          </p:nvSpPr>
          <p:spPr bwMode="auto">
            <a:xfrm>
              <a:off x="1750" y="1021"/>
              <a:ext cx="52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800" b="1">
                  <a:solidFill>
                    <a:srgbClr val="000000"/>
                  </a:solidFill>
                </a:rPr>
                <a:t>-</a:t>
              </a:r>
              <a:r>
                <a:rPr lang="en-US" sz="1000" b="1">
                  <a:solidFill>
                    <a:srgbClr val="000000"/>
                  </a:solidFill>
                </a:rPr>
                <a:t> Patient names</a:t>
              </a:r>
              <a:endParaRPr lang="en-US" sz="1000">
                <a:solidFill>
                  <a:srgbClr val="FFFFFF"/>
                </a:solidFill>
              </a:endParaRPr>
            </a:p>
          </p:txBody>
        </p:sp>
        <p:grpSp>
          <p:nvGrpSpPr>
            <p:cNvPr id="157269" name="Group 597"/>
            <p:cNvGrpSpPr>
              <a:grpSpLocks/>
            </p:cNvGrpSpPr>
            <p:nvPr/>
          </p:nvGrpSpPr>
          <p:grpSpPr bwMode="auto">
            <a:xfrm>
              <a:off x="1758" y="1107"/>
              <a:ext cx="504" cy="129"/>
              <a:chOff x="1758" y="1103"/>
              <a:chExt cx="504" cy="129"/>
            </a:xfrm>
          </p:grpSpPr>
          <p:sp>
            <p:nvSpPr>
              <p:cNvPr id="157166" name="Rectangle 494"/>
              <p:cNvSpPr>
                <a:spLocks noChangeArrowheads="1"/>
              </p:cNvSpPr>
              <p:nvPr/>
            </p:nvSpPr>
            <p:spPr bwMode="auto">
              <a:xfrm>
                <a:off x="1758" y="111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69" name="Rectangle 497"/>
              <p:cNvSpPr>
                <a:spLocks noChangeArrowheads="1"/>
              </p:cNvSpPr>
              <p:nvPr/>
            </p:nvSpPr>
            <p:spPr bwMode="auto">
              <a:xfrm>
                <a:off x="1794" y="1103"/>
                <a:ext cx="46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Doctor names</a:t>
                </a:r>
                <a:endParaRPr lang="en-US" sz="1000">
                  <a:solidFill>
                    <a:srgbClr val="FFFFFF"/>
                  </a:solidFill>
                </a:endParaRPr>
              </a:p>
            </p:txBody>
          </p:sp>
        </p:grpSp>
        <p:grpSp>
          <p:nvGrpSpPr>
            <p:cNvPr id="157270" name="Group 598"/>
            <p:cNvGrpSpPr>
              <a:grpSpLocks/>
            </p:cNvGrpSpPr>
            <p:nvPr/>
          </p:nvGrpSpPr>
          <p:grpSpPr bwMode="auto">
            <a:xfrm>
              <a:off x="1758" y="1201"/>
              <a:ext cx="554" cy="129"/>
              <a:chOff x="1758" y="1197"/>
              <a:chExt cx="554" cy="129"/>
            </a:xfrm>
          </p:grpSpPr>
          <p:sp>
            <p:nvSpPr>
              <p:cNvPr id="157170" name="Rectangle 498"/>
              <p:cNvSpPr>
                <a:spLocks noChangeArrowheads="1"/>
              </p:cNvSpPr>
              <p:nvPr/>
            </p:nvSpPr>
            <p:spPr bwMode="auto">
              <a:xfrm>
                <a:off x="1758" y="1205"/>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71" name="Rectangle 499"/>
              <p:cNvSpPr>
                <a:spLocks noChangeArrowheads="1"/>
              </p:cNvSpPr>
              <p:nvPr/>
            </p:nvSpPr>
            <p:spPr bwMode="auto">
              <a:xfrm>
                <a:off x="1794" y="1197"/>
                <a:ext cx="51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Hospital names</a:t>
                </a:r>
                <a:endParaRPr lang="en-US" sz="1000">
                  <a:solidFill>
                    <a:srgbClr val="FFFFFF"/>
                  </a:solidFill>
                </a:endParaRPr>
              </a:p>
            </p:txBody>
          </p:sp>
        </p:grpSp>
        <p:grpSp>
          <p:nvGrpSpPr>
            <p:cNvPr id="157271" name="Group 599"/>
            <p:cNvGrpSpPr>
              <a:grpSpLocks/>
            </p:cNvGrpSpPr>
            <p:nvPr/>
          </p:nvGrpSpPr>
          <p:grpSpPr bwMode="auto">
            <a:xfrm>
              <a:off x="1758" y="1287"/>
              <a:ext cx="593" cy="129"/>
              <a:chOff x="1758" y="1283"/>
              <a:chExt cx="593" cy="129"/>
            </a:xfrm>
          </p:grpSpPr>
          <p:sp>
            <p:nvSpPr>
              <p:cNvPr id="157172" name="Rectangle 500"/>
              <p:cNvSpPr>
                <a:spLocks noChangeArrowheads="1"/>
              </p:cNvSpPr>
              <p:nvPr/>
            </p:nvSpPr>
            <p:spPr bwMode="auto">
              <a:xfrm>
                <a:off x="1758" y="130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73" name="Rectangle 501"/>
              <p:cNvSpPr>
                <a:spLocks noChangeArrowheads="1"/>
              </p:cNvSpPr>
              <p:nvPr/>
            </p:nvSpPr>
            <p:spPr bwMode="auto">
              <a:xfrm>
                <a:off x="1794" y="1283"/>
                <a:ext cx="55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Company names</a:t>
                </a:r>
                <a:endParaRPr lang="en-US" sz="1000">
                  <a:solidFill>
                    <a:srgbClr val="FFFFFF"/>
                  </a:solidFill>
                </a:endParaRPr>
              </a:p>
            </p:txBody>
          </p:sp>
        </p:grpSp>
        <p:sp>
          <p:nvSpPr>
            <p:cNvPr id="157174" name="Rectangle 502"/>
            <p:cNvSpPr>
              <a:spLocks noChangeArrowheads="1"/>
            </p:cNvSpPr>
            <p:nvPr/>
          </p:nvSpPr>
          <p:spPr bwMode="auto">
            <a:xfrm>
              <a:off x="1758" y="1373"/>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75" name="Rectangle 503"/>
            <p:cNvSpPr>
              <a:spLocks noChangeArrowheads="1"/>
            </p:cNvSpPr>
            <p:nvPr/>
          </p:nvSpPr>
          <p:spPr bwMode="auto">
            <a:xfrm>
              <a:off x="1794" y="1381"/>
              <a:ext cx="55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First, Last names</a:t>
              </a:r>
              <a:endParaRPr lang="en-US" sz="1000">
                <a:solidFill>
                  <a:srgbClr val="FFFFFF"/>
                </a:solidFill>
              </a:endParaRPr>
            </a:p>
          </p:txBody>
        </p:sp>
        <p:grpSp>
          <p:nvGrpSpPr>
            <p:cNvPr id="157263" name="Group 591"/>
            <p:cNvGrpSpPr>
              <a:grpSpLocks/>
            </p:cNvGrpSpPr>
            <p:nvPr/>
          </p:nvGrpSpPr>
          <p:grpSpPr bwMode="auto">
            <a:xfrm>
              <a:off x="1762" y="1467"/>
              <a:ext cx="354" cy="129"/>
              <a:chOff x="1762" y="1483"/>
              <a:chExt cx="354" cy="129"/>
            </a:xfrm>
          </p:grpSpPr>
          <p:sp>
            <p:nvSpPr>
              <p:cNvPr id="157176" name="Rectangle 504"/>
              <p:cNvSpPr>
                <a:spLocks noChangeArrowheads="1"/>
              </p:cNvSpPr>
              <p:nvPr/>
            </p:nvSpPr>
            <p:spPr bwMode="auto">
              <a:xfrm>
                <a:off x="1762" y="1491"/>
                <a:ext cx="17" cy="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700" b="1">
                    <a:solidFill>
                      <a:srgbClr val="000000"/>
                    </a:solidFill>
                  </a:rPr>
                  <a:t>-</a:t>
                </a:r>
                <a:endParaRPr lang="en-US">
                  <a:solidFill>
                    <a:srgbClr val="FFFFFF"/>
                  </a:solidFill>
                </a:endParaRPr>
              </a:p>
            </p:txBody>
          </p:sp>
          <p:sp>
            <p:nvSpPr>
              <p:cNvPr id="157177" name="Rectangle 505"/>
              <p:cNvSpPr>
                <a:spLocks noChangeArrowheads="1"/>
              </p:cNvSpPr>
              <p:nvPr/>
            </p:nvSpPr>
            <p:spPr bwMode="auto">
              <a:xfrm>
                <a:off x="1798" y="1483"/>
                <a:ext cx="31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000"/>
                    </a:solidFill>
                  </a:rPr>
                  <a:t>Locations </a:t>
                </a:r>
                <a:endParaRPr lang="en-US" sz="1000">
                  <a:solidFill>
                    <a:srgbClr val="FFFFFF"/>
                  </a:solidFill>
                </a:endParaRPr>
              </a:p>
            </p:txBody>
          </p:sp>
        </p:grpSp>
        <p:grpSp>
          <p:nvGrpSpPr>
            <p:cNvPr id="157184" name="Group 512"/>
            <p:cNvGrpSpPr>
              <a:grpSpLocks/>
            </p:cNvGrpSpPr>
            <p:nvPr/>
          </p:nvGrpSpPr>
          <p:grpSpPr bwMode="auto">
            <a:xfrm>
              <a:off x="1957" y="3181"/>
              <a:ext cx="220" cy="153"/>
              <a:chOff x="2013" y="3181"/>
              <a:chExt cx="220" cy="153"/>
            </a:xfrm>
          </p:grpSpPr>
          <p:sp>
            <p:nvSpPr>
              <p:cNvPr id="157178" name="Freeform 506"/>
              <p:cNvSpPr>
                <a:spLocks/>
              </p:cNvSpPr>
              <p:nvPr/>
            </p:nvSpPr>
            <p:spPr bwMode="auto">
              <a:xfrm>
                <a:off x="2013" y="3181"/>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solidFill>
                <a:srgbClr val="CECF9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179" name="Rectangle 507"/>
              <p:cNvSpPr>
                <a:spLocks noChangeArrowheads="1"/>
              </p:cNvSpPr>
              <p:nvPr/>
            </p:nvSpPr>
            <p:spPr bwMode="auto">
              <a:xfrm>
                <a:off x="2068" y="3315"/>
                <a:ext cx="110" cy="9"/>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80" name="Rectangle 508"/>
              <p:cNvSpPr>
                <a:spLocks noChangeArrowheads="1"/>
              </p:cNvSpPr>
              <p:nvPr/>
            </p:nvSpPr>
            <p:spPr bwMode="auto">
              <a:xfrm>
                <a:off x="2068" y="3329"/>
                <a:ext cx="110" cy="5"/>
              </a:xfrm>
              <a:prstGeom prst="rect">
                <a:avLst/>
              </a:prstGeom>
              <a:solidFill>
                <a:srgbClr val="CECF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81" name="Freeform 509"/>
              <p:cNvSpPr>
                <a:spLocks/>
              </p:cNvSpPr>
              <p:nvPr/>
            </p:nvSpPr>
            <p:spPr bwMode="auto">
              <a:xfrm>
                <a:off x="2013" y="3181"/>
                <a:ext cx="220" cy="129"/>
              </a:xfrm>
              <a:custGeom>
                <a:avLst/>
                <a:gdLst>
                  <a:gd name="T0" fmla="*/ 0 w 220"/>
                  <a:gd name="T1" fmla="*/ 38 h 129"/>
                  <a:gd name="T2" fmla="*/ 55 w 220"/>
                  <a:gd name="T3" fmla="*/ 38 h 129"/>
                  <a:gd name="T4" fmla="*/ 55 w 220"/>
                  <a:gd name="T5" fmla="*/ 129 h 129"/>
                  <a:gd name="T6" fmla="*/ 165 w 220"/>
                  <a:gd name="T7" fmla="*/ 129 h 129"/>
                  <a:gd name="T8" fmla="*/ 165 w 220"/>
                  <a:gd name="T9" fmla="*/ 38 h 129"/>
                  <a:gd name="T10" fmla="*/ 220 w 220"/>
                  <a:gd name="T11" fmla="*/ 38 h 129"/>
                  <a:gd name="T12" fmla="*/ 110 w 220"/>
                  <a:gd name="T13" fmla="*/ 0 h 129"/>
                  <a:gd name="T14" fmla="*/ 0 w 220"/>
                  <a:gd name="T15" fmla="*/ 38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0" h="129">
                    <a:moveTo>
                      <a:pt x="0" y="38"/>
                    </a:moveTo>
                    <a:lnTo>
                      <a:pt x="55" y="38"/>
                    </a:lnTo>
                    <a:lnTo>
                      <a:pt x="55" y="129"/>
                    </a:lnTo>
                    <a:lnTo>
                      <a:pt x="165" y="129"/>
                    </a:lnTo>
                    <a:lnTo>
                      <a:pt x="165" y="38"/>
                    </a:lnTo>
                    <a:lnTo>
                      <a:pt x="220" y="38"/>
                    </a:lnTo>
                    <a:lnTo>
                      <a:pt x="110" y="0"/>
                    </a:lnTo>
                    <a:lnTo>
                      <a:pt x="0" y="38"/>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182" name="Rectangle 510"/>
              <p:cNvSpPr>
                <a:spLocks noChangeArrowheads="1"/>
              </p:cNvSpPr>
              <p:nvPr/>
            </p:nvSpPr>
            <p:spPr bwMode="auto">
              <a:xfrm>
                <a:off x="2068" y="3315"/>
                <a:ext cx="110" cy="9"/>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183" name="Rectangle 511"/>
              <p:cNvSpPr>
                <a:spLocks noChangeArrowheads="1"/>
              </p:cNvSpPr>
              <p:nvPr/>
            </p:nvSpPr>
            <p:spPr bwMode="auto">
              <a:xfrm>
                <a:off x="2068" y="3329"/>
                <a:ext cx="110" cy="5"/>
              </a:xfrm>
              <a:prstGeom prst="rect">
                <a:avLst/>
              </a:prstGeom>
              <a:noFill/>
              <a:ln w="4763"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189" name="Group 517"/>
            <p:cNvGrpSpPr>
              <a:grpSpLocks/>
            </p:cNvGrpSpPr>
            <p:nvPr/>
          </p:nvGrpSpPr>
          <p:grpSpPr bwMode="auto">
            <a:xfrm>
              <a:off x="100" y="1411"/>
              <a:ext cx="1305" cy="1227"/>
              <a:chOff x="156" y="1411"/>
              <a:chExt cx="1305" cy="1227"/>
            </a:xfrm>
          </p:grpSpPr>
          <p:sp>
            <p:nvSpPr>
              <p:cNvPr id="157185" name="Freeform 513"/>
              <p:cNvSpPr>
                <a:spLocks/>
              </p:cNvSpPr>
              <p:nvPr/>
            </p:nvSpPr>
            <p:spPr bwMode="auto">
              <a:xfrm>
                <a:off x="156" y="1411"/>
                <a:ext cx="1305" cy="1227"/>
              </a:xfrm>
              <a:custGeom>
                <a:avLst/>
                <a:gdLst>
                  <a:gd name="T0" fmla="*/ 0 w 1305"/>
                  <a:gd name="T1" fmla="*/ 0 h 1227"/>
                  <a:gd name="T2" fmla="*/ 0 w 1305"/>
                  <a:gd name="T3" fmla="*/ 1227 h 1227"/>
                  <a:gd name="T4" fmla="*/ 1142 w 1305"/>
                  <a:gd name="T5" fmla="*/ 1227 h 1227"/>
                  <a:gd name="T6" fmla="*/ 1305 w 1305"/>
                  <a:gd name="T7" fmla="*/ 1074 h 1227"/>
                  <a:gd name="T8" fmla="*/ 1305 w 1305"/>
                  <a:gd name="T9" fmla="*/ 0 h 1227"/>
                  <a:gd name="T10" fmla="*/ 0 w 1305"/>
                  <a:gd name="T11" fmla="*/ 0 h 1227"/>
                </a:gdLst>
                <a:ahLst/>
                <a:cxnLst>
                  <a:cxn ang="0">
                    <a:pos x="T0" y="T1"/>
                  </a:cxn>
                  <a:cxn ang="0">
                    <a:pos x="T2" y="T3"/>
                  </a:cxn>
                  <a:cxn ang="0">
                    <a:pos x="T4" y="T5"/>
                  </a:cxn>
                  <a:cxn ang="0">
                    <a:pos x="T6" y="T7"/>
                  </a:cxn>
                  <a:cxn ang="0">
                    <a:pos x="T8" y="T9"/>
                  </a:cxn>
                  <a:cxn ang="0">
                    <a:pos x="T10" y="T11"/>
                  </a:cxn>
                </a:cxnLst>
                <a:rect l="0" t="0" r="r" b="b"/>
                <a:pathLst>
                  <a:path w="1305" h="1227">
                    <a:moveTo>
                      <a:pt x="0" y="0"/>
                    </a:moveTo>
                    <a:lnTo>
                      <a:pt x="0" y="1227"/>
                    </a:lnTo>
                    <a:lnTo>
                      <a:pt x="1142" y="1227"/>
                    </a:lnTo>
                    <a:lnTo>
                      <a:pt x="1305" y="1074"/>
                    </a:lnTo>
                    <a:lnTo>
                      <a:pt x="1305"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186" name="Freeform 514"/>
              <p:cNvSpPr>
                <a:spLocks/>
              </p:cNvSpPr>
              <p:nvPr/>
            </p:nvSpPr>
            <p:spPr bwMode="auto">
              <a:xfrm>
                <a:off x="1298" y="2485"/>
                <a:ext cx="163" cy="153"/>
              </a:xfrm>
              <a:custGeom>
                <a:avLst/>
                <a:gdLst>
                  <a:gd name="T0" fmla="*/ 0 w 2231"/>
                  <a:gd name="T1" fmla="*/ 2098 h 2098"/>
                  <a:gd name="T2" fmla="*/ 578 w 2231"/>
                  <a:gd name="T3" fmla="*/ 71 h 2098"/>
                  <a:gd name="T4" fmla="*/ 2231 w 2231"/>
                  <a:gd name="T5" fmla="*/ 0 h 2098"/>
                </a:gdLst>
                <a:ahLst/>
                <a:cxnLst>
                  <a:cxn ang="0">
                    <a:pos x="T0" y="T1"/>
                  </a:cxn>
                  <a:cxn ang="0">
                    <a:pos x="T2" y="T3"/>
                  </a:cxn>
                  <a:cxn ang="0">
                    <a:pos x="T4" y="T5"/>
                  </a:cxn>
                </a:cxnLst>
                <a:rect l="0" t="0" r="r" b="b"/>
                <a:pathLst>
                  <a:path w="2231" h="2098">
                    <a:moveTo>
                      <a:pt x="0" y="2098"/>
                    </a:moveTo>
                    <a:lnTo>
                      <a:pt x="578" y="71"/>
                    </a:lnTo>
                    <a:cubicBezTo>
                      <a:pt x="801" y="393"/>
                      <a:pt x="1395" y="393"/>
                      <a:pt x="2231"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7187" name="Freeform 515"/>
              <p:cNvSpPr>
                <a:spLocks/>
              </p:cNvSpPr>
              <p:nvPr/>
            </p:nvSpPr>
            <p:spPr bwMode="auto">
              <a:xfrm>
                <a:off x="156" y="1411"/>
                <a:ext cx="1305" cy="1227"/>
              </a:xfrm>
              <a:custGeom>
                <a:avLst/>
                <a:gdLst>
                  <a:gd name="T0" fmla="*/ 0 w 1305"/>
                  <a:gd name="T1" fmla="*/ 0 h 1227"/>
                  <a:gd name="T2" fmla="*/ 0 w 1305"/>
                  <a:gd name="T3" fmla="*/ 1227 h 1227"/>
                  <a:gd name="T4" fmla="*/ 1142 w 1305"/>
                  <a:gd name="T5" fmla="*/ 1227 h 1227"/>
                  <a:gd name="T6" fmla="*/ 1305 w 1305"/>
                  <a:gd name="T7" fmla="*/ 1074 h 1227"/>
                  <a:gd name="T8" fmla="*/ 1305 w 1305"/>
                  <a:gd name="T9" fmla="*/ 0 h 1227"/>
                  <a:gd name="T10" fmla="*/ 0 w 1305"/>
                  <a:gd name="T11" fmla="*/ 0 h 1227"/>
                </a:gdLst>
                <a:ahLst/>
                <a:cxnLst>
                  <a:cxn ang="0">
                    <a:pos x="T0" y="T1"/>
                  </a:cxn>
                  <a:cxn ang="0">
                    <a:pos x="T2" y="T3"/>
                  </a:cxn>
                  <a:cxn ang="0">
                    <a:pos x="T4" y="T5"/>
                  </a:cxn>
                  <a:cxn ang="0">
                    <a:pos x="T6" y="T7"/>
                  </a:cxn>
                  <a:cxn ang="0">
                    <a:pos x="T8" y="T9"/>
                  </a:cxn>
                  <a:cxn ang="0">
                    <a:pos x="T10" y="T11"/>
                  </a:cxn>
                </a:cxnLst>
                <a:rect l="0" t="0" r="r" b="b"/>
                <a:pathLst>
                  <a:path w="1305" h="1227">
                    <a:moveTo>
                      <a:pt x="0" y="0"/>
                    </a:moveTo>
                    <a:lnTo>
                      <a:pt x="0" y="1227"/>
                    </a:lnTo>
                    <a:lnTo>
                      <a:pt x="1142" y="1227"/>
                    </a:lnTo>
                    <a:lnTo>
                      <a:pt x="1305" y="1074"/>
                    </a:lnTo>
                    <a:lnTo>
                      <a:pt x="1305" y="0"/>
                    </a:lnTo>
                    <a:lnTo>
                      <a:pt x="0" y="0"/>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188" name="Freeform 516"/>
              <p:cNvSpPr>
                <a:spLocks/>
              </p:cNvSpPr>
              <p:nvPr/>
            </p:nvSpPr>
            <p:spPr bwMode="auto">
              <a:xfrm>
                <a:off x="1298" y="2485"/>
                <a:ext cx="163" cy="153"/>
              </a:xfrm>
              <a:custGeom>
                <a:avLst/>
                <a:gdLst>
                  <a:gd name="T0" fmla="*/ 0 w 2231"/>
                  <a:gd name="T1" fmla="*/ 2098 h 2098"/>
                  <a:gd name="T2" fmla="*/ 578 w 2231"/>
                  <a:gd name="T3" fmla="*/ 71 h 2098"/>
                  <a:gd name="T4" fmla="*/ 2231 w 2231"/>
                  <a:gd name="T5" fmla="*/ 0 h 2098"/>
                </a:gdLst>
                <a:ahLst/>
                <a:cxnLst>
                  <a:cxn ang="0">
                    <a:pos x="T0" y="T1"/>
                  </a:cxn>
                  <a:cxn ang="0">
                    <a:pos x="T2" y="T3"/>
                  </a:cxn>
                  <a:cxn ang="0">
                    <a:pos x="T4" y="T5"/>
                  </a:cxn>
                </a:cxnLst>
                <a:rect l="0" t="0" r="r" b="b"/>
                <a:pathLst>
                  <a:path w="2231" h="2098">
                    <a:moveTo>
                      <a:pt x="0" y="2098"/>
                    </a:moveTo>
                    <a:lnTo>
                      <a:pt x="578" y="71"/>
                    </a:lnTo>
                    <a:cubicBezTo>
                      <a:pt x="801" y="393"/>
                      <a:pt x="1395" y="393"/>
                      <a:pt x="2231" y="0"/>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190" name="Rectangle 518"/>
            <p:cNvSpPr>
              <a:spLocks noChangeArrowheads="1"/>
            </p:cNvSpPr>
            <p:nvPr/>
          </p:nvSpPr>
          <p:spPr bwMode="auto">
            <a:xfrm>
              <a:off x="119" y="1419"/>
              <a:ext cx="1277" cy="106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191" name="Rectangle 519"/>
            <p:cNvSpPr>
              <a:spLocks noChangeArrowheads="1"/>
            </p:cNvSpPr>
            <p:nvPr/>
          </p:nvSpPr>
          <p:spPr bwMode="auto">
            <a:xfrm>
              <a:off x="155" y="1440"/>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7192" name="Rectangle 520"/>
            <p:cNvSpPr>
              <a:spLocks noChangeArrowheads="1"/>
            </p:cNvSpPr>
            <p:nvPr/>
          </p:nvSpPr>
          <p:spPr bwMode="auto">
            <a:xfrm>
              <a:off x="272" y="1440"/>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193" name="Rectangle 521"/>
            <p:cNvSpPr>
              <a:spLocks noChangeArrowheads="1"/>
            </p:cNvSpPr>
            <p:nvPr/>
          </p:nvSpPr>
          <p:spPr bwMode="auto">
            <a:xfrm>
              <a:off x="342" y="1440"/>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Mr. </a:t>
              </a:r>
              <a:endParaRPr lang="en-US">
                <a:solidFill>
                  <a:srgbClr val="FFFFFF"/>
                </a:solidFill>
              </a:endParaRPr>
            </a:p>
          </p:txBody>
        </p:sp>
        <p:sp>
          <p:nvSpPr>
            <p:cNvPr id="157194" name="Rectangle 522"/>
            <p:cNvSpPr>
              <a:spLocks noChangeArrowheads="1"/>
            </p:cNvSpPr>
            <p:nvPr/>
          </p:nvSpPr>
          <p:spPr bwMode="auto">
            <a:xfrm>
              <a:off x="481" y="1440"/>
              <a:ext cx="30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Costanzo</a:t>
              </a:r>
              <a:endParaRPr lang="en-US">
                <a:solidFill>
                  <a:srgbClr val="FFFFFF"/>
                </a:solidFill>
              </a:endParaRPr>
            </a:p>
          </p:txBody>
        </p:sp>
        <p:sp>
          <p:nvSpPr>
            <p:cNvPr id="157195" name="Rectangle 523"/>
            <p:cNvSpPr>
              <a:spLocks noChangeArrowheads="1"/>
            </p:cNvSpPr>
            <p:nvPr/>
          </p:nvSpPr>
          <p:spPr bwMode="auto">
            <a:xfrm>
              <a:off x="854" y="1440"/>
              <a:ext cx="3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a:t>
              </a:r>
              <a:endParaRPr lang="en-US">
                <a:solidFill>
                  <a:srgbClr val="FFFFFF"/>
                </a:solidFill>
              </a:endParaRPr>
            </a:p>
          </p:txBody>
        </p:sp>
        <p:sp>
          <p:nvSpPr>
            <p:cNvPr id="157196" name="Rectangle 524"/>
            <p:cNvSpPr>
              <a:spLocks noChangeArrowheads="1"/>
            </p:cNvSpPr>
            <p:nvPr/>
          </p:nvSpPr>
          <p:spPr bwMode="auto">
            <a:xfrm>
              <a:off x="155" y="1535"/>
              <a:ext cx="100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transfer from Calvert Hospital </a:t>
              </a:r>
              <a:endParaRPr lang="en-US">
                <a:solidFill>
                  <a:srgbClr val="FFFFFF"/>
                </a:solidFill>
              </a:endParaRPr>
            </a:p>
          </p:txBody>
        </p:sp>
        <p:sp>
          <p:nvSpPr>
            <p:cNvPr id="157197" name="Rectangle 525"/>
            <p:cNvSpPr>
              <a:spLocks noChangeArrowheads="1"/>
            </p:cNvSpPr>
            <p:nvPr/>
          </p:nvSpPr>
          <p:spPr bwMode="auto">
            <a:xfrm>
              <a:off x="155" y="1628"/>
              <a:ext cx="11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on 8/16/1995 following a clinic ... </a:t>
              </a:r>
              <a:endParaRPr lang="en-US">
                <a:solidFill>
                  <a:srgbClr val="FFFFFF"/>
                </a:solidFill>
              </a:endParaRPr>
            </a:p>
          </p:txBody>
        </p:sp>
        <p:sp>
          <p:nvSpPr>
            <p:cNvPr id="157198" name="Rectangle 526"/>
            <p:cNvSpPr>
              <a:spLocks noChangeArrowheads="1"/>
            </p:cNvSpPr>
            <p:nvPr/>
          </p:nvSpPr>
          <p:spPr bwMode="auto">
            <a:xfrm>
              <a:off x="155" y="1722"/>
              <a:ext cx="52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pt of dr. randy </a:t>
              </a:r>
              <a:endParaRPr lang="en-US">
                <a:solidFill>
                  <a:srgbClr val="FFFFFF"/>
                </a:solidFill>
              </a:endParaRPr>
            </a:p>
          </p:txBody>
        </p:sp>
        <p:sp>
          <p:nvSpPr>
            <p:cNvPr id="157199" name="Rectangle 527"/>
            <p:cNvSpPr>
              <a:spLocks noChangeArrowheads="1"/>
            </p:cNvSpPr>
            <p:nvPr/>
          </p:nvSpPr>
          <p:spPr bwMode="auto">
            <a:xfrm>
              <a:off x="746" y="1722"/>
              <a:ext cx="18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jones</a:t>
              </a:r>
              <a:endParaRPr lang="en-US">
                <a:solidFill>
                  <a:srgbClr val="FFFFFF"/>
                </a:solidFill>
              </a:endParaRPr>
            </a:p>
          </p:txBody>
        </p:sp>
        <p:sp>
          <p:nvSpPr>
            <p:cNvPr id="157200" name="Rectangle 528"/>
            <p:cNvSpPr>
              <a:spLocks noChangeArrowheads="1"/>
            </p:cNvSpPr>
            <p:nvPr/>
          </p:nvSpPr>
          <p:spPr bwMode="auto">
            <a:xfrm>
              <a:off x="949" y="1722"/>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201" name="Rectangle 529"/>
            <p:cNvSpPr>
              <a:spLocks noChangeArrowheads="1"/>
            </p:cNvSpPr>
            <p:nvPr/>
          </p:nvSpPr>
          <p:spPr bwMode="auto">
            <a:xfrm>
              <a:off x="155" y="1910"/>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7202" name="Rectangle 530"/>
            <p:cNvSpPr>
              <a:spLocks noChangeArrowheads="1"/>
            </p:cNvSpPr>
            <p:nvPr/>
          </p:nvSpPr>
          <p:spPr bwMode="auto">
            <a:xfrm>
              <a:off x="428" y="1910"/>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pt claims that he is </a:t>
              </a:r>
              <a:endParaRPr lang="en-US">
                <a:solidFill>
                  <a:srgbClr val="FFFFFF"/>
                </a:solidFill>
              </a:endParaRPr>
            </a:p>
          </p:txBody>
        </p:sp>
        <p:sp>
          <p:nvSpPr>
            <p:cNvPr id="157203" name="Rectangle 531"/>
            <p:cNvSpPr>
              <a:spLocks noChangeArrowheads="1"/>
            </p:cNvSpPr>
            <p:nvPr/>
          </p:nvSpPr>
          <p:spPr bwMode="auto">
            <a:xfrm>
              <a:off x="155" y="2004"/>
              <a:ext cx="48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 </a:t>
              </a:r>
              <a:endParaRPr lang="en-US">
                <a:solidFill>
                  <a:srgbClr val="FFFFFF"/>
                </a:solidFill>
              </a:endParaRPr>
            </a:p>
          </p:txBody>
        </p:sp>
        <p:sp>
          <p:nvSpPr>
            <p:cNvPr id="157204" name="Rectangle 532"/>
            <p:cNvSpPr>
              <a:spLocks noChangeArrowheads="1"/>
            </p:cNvSpPr>
            <p:nvPr/>
          </p:nvSpPr>
          <p:spPr bwMode="auto">
            <a:xfrm>
              <a:off x="698" y="2004"/>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7205" name="Rectangle 533"/>
            <p:cNvSpPr>
              <a:spLocks noChangeArrowheads="1"/>
            </p:cNvSpPr>
            <p:nvPr/>
          </p:nvSpPr>
          <p:spPr bwMode="auto">
            <a:xfrm>
              <a:off x="963" y="2004"/>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7206" name="Rectangle 534"/>
            <p:cNvSpPr>
              <a:spLocks noChangeArrowheads="1"/>
            </p:cNvSpPr>
            <p:nvPr/>
          </p:nvSpPr>
          <p:spPr bwMode="auto">
            <a:xfrm>
              <a:off x="1232" y="200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po</a:t>
              </a:r>
              <a:endParaRPr lang="en-US">
                <a:solidFill>
                  <a:srgbClr val="FFFFFF"/>
                </a:solidFill>
              </a:endParaRPr>
            </a:p>
          </p:txBody>
        </p:sp>
        <p:sp>
          <p:nvSpPr>
            <p:cNvPr id="157207" name="Rectangle 535"/>
            <p:cNvSpPr>
              <a:spLocks noChangeArrowheads="1"/>
            </p:cNvSpPr>
            <p:nvPr/>
          </p:nvSpPr>
          <p:spPr bwMode="auto">
            <a:xfrm>
              <a:off x="155" y="2098"/>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7208" name="Rectangle 536"/>
            <p:cNvSpPr>
              <a:spLocks noChangeArrowheads="1"/>
            </p:cNvSpPr>
            <p:nvPr/>
          </p:nvSpPr>
          <p:spPr bwMode="auto">
            <a:xfrm>
              <a:off x="250" y="2098"/>
              <a:ext cx="94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methadone (methadone in </a:t>
              </a:r>
              <a:endParaRPr lang="en-US">
                <a:solidFill>
                  <a:srgbClr val="FFFFFF"/>
                </a:solidFill>
              </a:endParaRPr>
            </a:p>
          </p:txBody>
        </p:sp>
        <p:sp>
          <p:nvSpPr>
            <p:cNvPr id="157209" name="Rectangle 537"/>
            <p:cNvSpPr>
              <a:spLocks noChangeArrowheads="1"/>
            </p:cNvSpPr>
            <p:nvPr/>
          </p:nvSpPr>
          <p:spPr bwMode="auto">
            <a:xfrm>
              <a:off x="155" y="2192"/>
              <a:ext cx="5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house has been </a:t>
              </a:r>
              <a:endParaRPr lang="en-US">
                <a:solidFill>
                  <a:srgbClr val="FFFFFF"/>
                </a:solidFill>
              </a:endParaRPr>
            </a:p>
          </p:txBody>
        </p:sp>
        <p:sp>
          <p:nvSpPr>
            <p:cNvPr id="157210" name="Rectangle 538"/>
            <p:cNvSpPr>
              <a:spLocks noChangeArrowheads="1"/>
            </p:cNvSpPr>
            <p:nvPr/>
          </p:nvSpPr>
          <p:spPr bwMode="auto">
            <a:xfrm>
              <a:off x="765" y="2192"/>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7211" name="Rectangle 539"/>
            <p:cNvSpPr>
              <a:spLocks noChangeArrowheads="1"/>
            </p:cNvSpPr>
            <p:nvPr/>
          </p:nvSpPr>
          <p:spPr bwMode="auto">
            <a:xfrm>
              <a:off x="922" y="2192"/>
              <a:ext cx="32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a:t>
              </a:r>
              <a:endParaRPr lang="en-US">
                <a:solidFill>
                  <a:srgbClr val="FFFFFF"/>
                </a:solidFill>
              </a:endParaRPr>
            </a:p>
          </p:txBody>
        </p:sp>
        <p:sp>
          <p:nvSpPr>
            <p:cNvPr id="157212" name="Rectangle 540"/>
            <p:cNvSpPr>
              <a:spLocks noChangeArrowheads="1"/>
            </p:cNvSpPr>
            <p:nvPr/>
          </p:nvSpPr>
          <p:spPr bwMode="auto">
            <a:xfrm>
              <a:off x="155" y="2285"/>
              <a:ext cx="19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janice</a:t>
              </a:r>
              <a:endParaRPr lang="en-US">
                <a:solidFill>
                  <a:srgbClr val="FFFFFF"/>
                </a:solidFill>
              </a:endParaRPr>
            </a:p>
          </p:txBody>
        </p:sp>
        <p:sp>
          <p:nvSpPr>
            <p:cNvPr id="157213" name="Rectangle 541"/>
            <p:cNvSpPr>
              <a:spLocks noChangeArrowheads="1"/>
            </p:cNvSpPr>
            <p:nvPr/>
          </p:nvSpPr>
          <p:spPr bwMode="auto">
            <a:xfrm>
              <a:off x="398" y="2285"/>
              <a:ext cx="8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(508/334/5423) confirms </a:t>
              </a:r>
              <a:endParaRPr lang="en-US">
                <a:solidFill>
                  <a:srgbClr val="FFFFFF"/>
                </a:solidFill>
              </a:endParaRPr>
            </a:p>
          </p:txBody>
        </p:sp>
        <p:sp>
          <p:nvSpPr>
            <p:cNvPr id="157214" name="Rectangle 542"/>
            <p:cNvSpPr>
              <a:spLocks noChangeArrowheads="1"/>
            </p:cNvSpPr>
            <p:nvPr/>
          </p:nvSpPr>
          <p:spPr bwMode="auto">
            <a:xfrm>
              <a:off x="155" y="2379"/>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nvGrpSpPr>
            <p:cNvPr id="157217" name="Group 545"/>
            <p:cNvGrpSpPr>
              <a:grpSpLocks/>
            </p:cNvGrpSpPr>
            <p:nvPr/>
          </p:nvGrpSpPr>
          <p:grpSpPr bwMode="auto">
            <a:xfrm>
              <a:off x="4205" y="1860"/>
              <a:ext cx="234" cy="271"/>
              <a:chOff x="4261" y="1860"/>
              <a:chExt cx="234" cy="271"/>
            </a:xfrm>
          </p:grpSpPr>
          <p:sp>
            <p:nvSpPr>
              <p:cNvPr id="157215" name="Freeform 543"/>
              <p:cNvSpPr>
                <a:spLocks/>
              </p:cNvSpPr>
              <p:nvPr/>
            </p:nvSpPr>
            <p:spPr bwMode="auto">
              <a:xfrm>
                <a:off x="4261" y="186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6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6"/>
                    </a:lnTo>
                    <a:lnTo>
                      <a:pt x="175"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216" name="Freeform 544"/>
              <p:cNvSpPr>
                <a:spLocks/>
              </p:cNvSpPr>
              <p:nvPr/>
            </p:nvSpPr>
            <p:spPr bwMode="auto">
              <a:xfrm>
                <a:off x="4261" y="1860"/>
                <a:ext cx="234" cy="271"/>
              </a:xfrm>
              <a:custGeom>
                <a:avLst/>
                <a:gdLst>
                  <a:gd name="T0" fmla="*/ 175 w 234"/>
                  <a:gd name="T1" fmla="*/ 0 h 271"/>
                  <a:gd name="T2" fmla="*/ 175 w 234"/>
                  <a:gd name="T3" fmla="*/ 68 h 271"/>
                  <a:gd name="T4" fmla="*/ 0 w 234"/>
                  <a:gd name="T5" fmla="*/ 68 h 271"/>
                  <a:gd name="T6" fmla="*/ 0 w 234"/>
                  <a:gd name="T7" fmla="*/ 203 h 271"/>
                  <a:gd name="T8" fmla="*/ 175 w 234"/>
                  <a:gd name="T9" fmla="*/ 203 h 271"/>
                  <a:gd name="T10" fmla="*/ 175 w 234"/>
                  <a:gd name="T11" fmla="*/ 271 h 271"/>
                  <a:gd name="T12" fmla="*/ 234 w 234"/>
                  <a:gd name="T13" fmla="*/ 136 h 271"/>
                  <a:gd name="T14" fmla="*/ 175 w 234"/>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271">
                    <a:moveTo>
                      <a:pt x="175" y="0"/>
                    </a:moveTo>
                    <a:lnTo>
                      <a:pt x="175" y="68"/>
                    </a:lnTo>
                    <a:lnTo>
                      <a:pt x="0" y="68"/>
                    </a:lnTo>
                    <a:lnTo>
                      <a:pt x="0" y="203"/>
                    </a:lnTo>
                    <a:lnTo>
                      <a:pt x="175" y="203"/>
                    </a:lnTo>
                    <a:lnTo>
                      <a:pt x="175" y="271"/>
                    </a:lnTo>
                    <a:lnTo>
                      <a:pt x="234" y="136"/>
                    </a:lnTo>
                    <a:lnTo>
                      <a:pt x="175"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272" name="Group 600"/>
            <p:cNvGrpSpPr>
              <a:grpSpLocks/>
            </p:cNvGrpSpPr>
            <p:nvPr/>
          </p:nvGrpSpPr>
          <p:grpSpPr bwMode="auto">
            <a:xfrm>
              <a:off x="2810" y="1400"/>
              <a:ext cx="1302" cy="1263"/>
              <a:chOff x="2762" y="1352"/>
              <a:chExt cx="1302" cy="1263"/>
            </a:xfrm>
          </p:grpSpPr>
          <p:grpSp>
            <p:nvGrpSpPr>
              <p:cNvPr id="156879" name="Group 207"/>
              <p:cNvGrpSpPr>
                <a:grpSpLocks/>
              </p:cNvGrpSpPr>
              <p:nvPr/>
            </p:nvGrpSpPr>
            <p:grpSpPr bwMode="auto">
              <a:xfrm>
                <a:off x="3849" y="1820"/>
                <a:ext cx="146" cy="272"/>
                <a:chOff x="3905" y="1820"/>
                <a:chExt cx="146" cy="272"/>
              </a:xfrm>
            </p:grpSpPr>
            <p:sp>
              <p:nvSpPr>
                <p:cNvPr id="156877" name="Freeform 205"/>
                <p:cNvSpPr>
                  <a:spLocks/>
                </p:cNvSpPr>
                <p:nvPr/>
              </p:nvSpPr>
              <p:spPr bwMode="auto">
                <a:xfrm>
                  <a:off x="3905" y="1820"/>
                  <a:ext cx="146" cy="272"/>
                </a:xfrm>
                <a:custGeom>
                  <a:avLst/>
                  <a:gdLst>
                    <a:gd name="T0" fmla="*/ 109 w 146"/>
                    <a:gd name="T1" fmla="*/ 0 h 272"/>
                    <a:gd name="T2" fmla="*/ 109 w 146"/>
                    <a:gd name="T3" fmla="*/ 68 h 272"/>
                    <a:gd name="T4" fmla="*/ 0 w 146"/>
                    <a:gd name="T5" fmla="*/ 68 h 272"/>
                    <a:gd name="T6" fmla="*/ 0 w 146"/>
                    <a:gd name="T7" fmla="*/ 204 h 272"/>
                    <a:gd name="T8" fmla="*/ 109 w 146"/>
                    <a:gd name="T9" fmla="*/ 204 h 272"/>
                    <a:gd name="T10" fmla="*/ 109 w 146"/>
                    <a:gd name="T11" fmla="*/ 272 h 272"/>
                    <a:gd name="T12" fmla="*/ 146 w 146"/>
                    <a:gd name="T13" fmla="*/ 136 h 272"/>
                    <a:gd name="T14" fmla="*/ 109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09" y="0"/>
                      </a:moveTo>
                      <a:lnTo>
                        <a:pt x="109" y="68"/>
                      </a:lnTo>
                      <a:lnTo>
                        <a:pt x="0" y="68"/>
                      </a:lnTo>
                      <a:lnTo>
                        <a:pt x="0" y="204"/>
                      </a:lnTo>
                      <a:lnTo>
                        <a:pt x="109" y="204"/>
                      </a:lnTo>
                      <a:lnTo>
                        <a:pt x="109" y="272"/>
                      </a:lnTo>
                      <a:lnTo>
                        <a:pt x="146" y="136"/>
                      </a:lnTo>
                      <a:lnTo>
                        <a:pt x="109"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878" name="Freeform 206"/>
                <p:cNvSpPr>
                  <a:spLocks/>
                </p:cNvSpPr>
                <p:nvPr/>
              </p:nvSpPr>
              <p:spPr bwMode="auto">
                <a:xfrm>
                  <a:off x="3905" y="1820"/>
                  <a:ext cx="146" cy="272"/>
                </a:xfrm>
                <a:custGeom>
                  <a:avLst/>
                  <a:gdLst>
                    <a:gd name="T0" fmla="*/ 109 w 146"/>
                    <a:gd name="T1" fmla="*/ 0 h 272"/>
                    <a:gd name="T2" fmla="*/ 109 w 146"/>
                    <a:gd name="T3" fmla="*/ 68 h 272"/>
                    <a:gd name="T4" fmla="*/ 0 w 146"/>
                    <a:gd name="T5" fmla="*/ 68 h 272"/>
                    <a:gd name="T6" fmla="*/ 0 w 146"/>
                    <a:gd name="T7" fmla="*/ 204 h 272"/>
                    <a:gd name="T8" fmla="*/ 109 w 146"/>
                    <a:gd name="T9" fmla="*/ 204 h 272"/>
                    <a:gd name="T10" fmla="*/ 109 w 146"/>
                    <a:gd name="T11" fmla="*/ 272 h 272"/>
                    <a:gd name="T12" fmla="*/ 146 w 146"/>
                    <a:gd name="T13" fmla="*/ 136 h 272"/>
                    <a:gd name="T14" fmla="*/ 109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09" y="0"/>
                      </a:moveTo>
                      <a:lnTo>
                        <a:pt x="109" y="68"/>
                      </a:lnTo>
                      <a:lnTo>
                        <a:pt x="0" y="68"/>
                      </a:lnTo>
                      <a:lnTo>
                        <a:pt x="0" y="204"/>
                      </a:lnTo>
                      <a:lnTo>
                        <a:pt x="109" y="204"/>
                      </a:lnTo>
                      <a:lnTo>
                        <a:pt x="109" y="272"/>
                      </a:lnTo>
                      <a:lnTo>
                        <a:pt x="146" y="136"/>
                      </a:lnTo>
                      <a:lnTo>
                        <a:pt x="109"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6884" name="Group 212"/>
              <p:cNvGrpSpPr>
                <a:grpSpLocks/>
              </p:cNvGrpSpPr>
              <p:nvPr/>
            </p:nvGrpSpPr>
            <p:grpSpPr bwMode="auto">
              <a:xfrm>
                <a:off x="2762" y="1352"/>
                <a:ext cx="1302" cy="1263"/>
                <a:chOff x="2818" y="1352"/>
                <a:chExt cx="1302" cy="1263"/>
              </a:xfrm>
            </p:grpSpPr>
            <p:sp>
              <p:nvSpPr>
                <p:cNvPr id="156880" name="Freeform 208"/>
                <p:cNvSpPr>
                  <a:spLocks/>
                </p:cNvSpPr>
                <p:nvPr/>
              </p:nvSpPr>
              <p:spPr bwMode="auto">
                <a:xfrm>
                  <a:off x="2818" y="1352"/>
                  <a:ext cx="1302" cy="1263"/>
                </a:xfrm>
                <a:custGeom>
                  <a:avLst/>
                  <a:gdLst>
                    <a:gd name="T0" fmla="*/ 0 w 1302"/>
                    <a:gd name="T1" fmla="*/ 0 h 1263"/>
                    <a:gd name="T2" fmla="*/ 0 w 1302"/>
                    <a:gd name="T3" fmla="*/ 1263 h 1263"/>
                    <a:gd name="T4" fmla="*/ 1139 w 1302"/>
                    <a:gd name="T5" fmla="*/ 1263 h 1263"/>
                    <a:gd name="T6" fmla="*/ 1302 w 1302"/>
                    <a:gd name="T7" fmla="*/ 1105 h 1263"/>
                    <a:gd name="T8" fmla="*/ 1302 w 1302"/>
                    <a:gd name="T9" fmla="*/ 0 h 1263"/>
                    <a:gd name="T10" fmla="*/ 0 w 1302"/>
                    <a:gd name="T11" fmla="*/ 0 h 1263"/>
                  </a:gdLst>
                  <a:ahLst/>
                  <a:cxnLst>
                    <a:cxn ang="0">
                      <a:pos x="T0" y="T1"/>
                    </a:cxn>
                    <a:cxn ang="0">
                      <a:pos x="T2" y="T3"/>
                    </a:cxn>
                    <a:cxn ang="0">
                      <a:pos x="T4" y="T5"/>
                    </a:cxn>
                    <a:cxn ang="0">
                      <a:pos x="T6" y="T7"/>
                    </a:cxn>
                    <a:cxn ang="0">
                      <a:pos x="T8" y="T9"/>
                    </a:cxn>
                    <a:cxn ang="0">
                      <a:pos x="T10" y="T11"/>
                    </a:cxn>
                  </a:cxnLst>
                  <a:rect l="0" t="0" r="r" b="b"/>
                  <a:pathLst>
                    <a:path w="1302" h="1263">
                      <a:moveTo>
                        <a:pt x="0" y="0"/>
                      </a:moveTo>
                      <a:lnTo>
                        <a:pt x="0" y="1263"/>
                      </a:lnTo>
                      <a:lnTo>
                        <a:pt x="1139" y="1263"/>
                      </a:lnTo>
                      <a:lnTo>
                        <a:pt x="1302" y="1105"/>
                      </a:lnTo>
                      <a:lnTo>
                        <a:pt x="1302"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6881" name="Freeform 209"/>
                <p:cNvSpPr>
                  <a:spLocks/>
                </p:cNvSpPr>
                <p:nvPr/>
              </p:nvSpPr>
              <p:spPr bwMode="auto">
                <a:xfrm>
                  <a:off x="3957" y="2457"/>
                  <a:ext cx="163" cy="158"/>
                </a:xfrm>
                <a:custGeom>
                  <a:avLst/>
                  <a:gdLst>
                    <a:gd name="T0" fmla="*/ 0 w 1112"/>
                    <a:gd name="T1" fmla="*/ 1079 h 1079"/>
                    <a:gd name="T2" fmla="*/ 288 w 1112"/>
                    <a:gd name="T3" fmla="*/ 36 h 1079"/>
                    <a:gd name="T4" fmla="*/ 1112 w 1112"/>
                    <a:gd name="T5" fmla="*/ 0 h 1079"/>
                  </a:gdLst>
                  <a:ahLst/>
                  <a:cxnLst>
                    <a:cxn ang="0">
                      <a:pos x="T0" y="T1"/>
                    </a:cxn>
                    <a:cxn ang="0">
                      <a:pos x="T2" y="T3"/>
                    </a:cxn>
                    <a:cxn ang="0">
                      <a:pos x="T4" y="T5"/>
                    </a:cxn>
                  </a:cxnLst>
                  <a:rect l="0" t="0" r="r" b="b"/>
                  <a:pathLst>
                    <a:path w="1112" h="1079">
                      <a:moveTo>
                        <a:pt x="0" y="1079"/>
                      </a:moveTo>
                      <a:lnTo>
                        <a:pt x="288" y="36"/>
                      </a:lnTo>
                      <a:cubicBezTo>
                        <a:pt x="399" y="202"/>
                        <a:pt x="696" y="202"/>
                        <a:pt x="1112"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6882" name="Freeform 210"/>
                <p:cNvSpPr>
                  <a:spLocks/>
                </p:cNvSpPr>
                <p:nvPr/>
              </p:nvSpPr>
              <p:spPr bwMode="auto">
                <a:xfrm>
                  <a:off x="2818" y="1352"/>
                  <a:ext cx="1302" cy="1263"/>
                </a:xfrm>
                <a:custGeom>
                  <a:avLst/>
                  <a:gdLst>
                    <a:gd name="T0" fmla="*/ 0 w 1302"/>
                    <a:gd name="T1" fmla="*/ 0 h 1263"/>
                    <a:gd name="T2" fmla="*/ 0 w 1302"/>
                    <a:gd name="T3" fmla="*/ 1263 h 1263"/>
                    <a:gd name="T4" fmla="*/ 1139 w 1302"/>
                    <a:gd name="T5" fmla="*/ 1263 h 1263"/>
                    <a:gd name="T6" fmla="*/ 1302 w 1302"/>
                    <a:gd name="T7" fmla="*/ 1105 h 1263"/>
                    <a:gd name="T8" fmla="*/ 1302 w 1302"/>
                    <a:gd name="T9" fmla="*/ 0 h 1263"/>
                    <a:gd name="T10" fmla="*/ 0 w 1302"/>
                    <a:gd name="T11" fmla="*/ 0 h 1263"/>
                  </a:gdLst>
                  <a:ahLst/>
                  <a:cxnLst>
                    <a:cxn ang="0">
                      <a:pos x="T0" y="T1"/>
                    </a:cxn>
                    <a:cxn ang="0">
                      <a:pos x="T2" y="T3"/>
                    </a:cxn>
                    <a:cxn ang="0">
                      <a:pos x="T4" y="T5"/>
                    </a:cxn>
                    <a:cxn ang="0">
                      <a:pos x="T6" y="T7"/>
                    </a:cxn>
                    <a:cxn ang="0">
                      <a:pos x="T8" y="T9"/>
                    </a:cxn>
                    <a:cxn ang="0">
                      <a:pos x="T10" y="T11"/>
                    </a:cxn>
                  </a:cxnLst>
                  <a:rect l="0" t="0" r="r" b="b"/>
                  <a:pathLst>
                    <a:path w="1302" h="1263">
                      <a:moveTo>
                        <a:pt x="0" y="0"/>
                      </a:moveTo>
                      <a:lnTo>
                        <a:pt x="0" y="1263"/>
                      </a:lnTo>
                      <a:lnTo>
                        <a:pt x="1139" y="1263"/>
                      </a:lnTo>
                      <a:lnTo>
                        <a:pt x="1302" y="1105"/>
                      </a:lnTo>
                      <a:lnTo>
                        <a:pt x="1302" y="0"/>
                      </a:lnTo>
                      <a:lnTo>
                        <a:pt x="0" y="0"/>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6883" name="Freeform 211"/>
                <p:cNvSpPr>
                  <a:spLocks/>
                </p:cNvSpPr>
                <p:nvPr/>
              </p:nvSpPr>
              <p:spPr bwMode="auto">
                <a:xfrm>
                  <a:off x="3957" y="2457"/>
                  <a:ext cx="163" cy="158"/>
                </a:xfrm>
                <a:custGeom>
                  <a:avLst/>
                  <a:gdLst>
                    <a:gd name="T0" fmla="*/ 0 w 1112"/>
                    <a:gd name="T1" fmla="*/ 1079 h 1079"/>
                    <a:gd name="T2" fmla="*/ 288 w 1112"/>
                    <a:gd name="T3" fmla="*/ 36 h 1079"/>
                    <a:gd name="T4" fmla="*/ 1112 w 1112"/>
                    <a:gd name="T5" fmla="*/ 0 h 1079"/>
                  </a:gdLst>
                  <a:ahLst/>
                  <a:cxnLst>
                    <a:cxn ang="0">
                      <a:pos x="T0" y="T1"/>
                    </a:cxn>
                    <a:cxn ang="0">
                      <a:pos x="T2" y="T3"/>
                    </a:cxn>
                    <a:cxn ang="0">
                      <a:pos x="T4" y="T5"/>
                    </a:cxn>
                  </a:cxnLst>
                  <a:rect l="0" t="0" r="r" b="b"/>
                  <a:pathLst>
                    <a:path w="1112" h="1079">
                      <a:moveTo>
                        <a:pt x="0" y="1079"/>
                      </a:moveTo>
                      <a:lnTo>
                        <a:pt x="288" y="36"/>
                      </a:lnTo>
                      <a:cubicBezTo>
                        <a:pt x="399" y="202"/>
                        <a:pt x="696" y="202"/>
                        <a:pt x="1112" y="0"/>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6885" name="Rectangle 213"/>
              <p:cNvSpPr>
                <a:spLocks noChangeArrowheads="1"/>
              </p:cNvSpPr>
              <p:nvPr/>
            </p:nvSpPr>
            <p:spPr bwMode="auto">
              <a:xfrm>
                <a:off x="2790" y="1386"/>
                <a:ext cx="1270" cy="10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86" name="Rectangle 214"/>
              <p:cNvSpPr>
                <a:spLocks noChangeArrowheads="1"/>
              </p:cNvSpPr>
              <p:nvPr/>
            </p:nvSpPr>
            <p:spPr bwMode="auto">
              <a:xfrm>
                <a:off x="2786" y="1385"/>
                <a:ext cx="1277" cy="106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6887" name="Rectangle 215"/>
              <p:cNvSpPr>
                <a:spLocks noChangeArrowheads="1"/>
              </p:cNvSpPr>
              <p:nvPr/>
            </p:nvSpPr>
            <p:spPr bwMode="auto">
              <a:xfrm>
                <a:off x="2822" y="1407"/>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6888" name="Rectangle 216"/>
              <p:cNvSpPr>
                <a:spLocks noChangeArrowheads="1"/>
              </p:cNvSpPr>
              <p:nvPr/>
            </p:nvSpPr>
            <p:spPr bwMode="auto">
              <a:xfrm>
                <a:off x="2939" y="1407"/>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889" name="Rectangle 217"/>
              <p:cNvSpPr>
                <a:spLocks noChangeArrowheads="1"/>
              </p:cNvSpPr>
              <p:nvPr/>
            </p:nvSpPr>
            <p:spPr bwMode="auto">
              <a:xfrm>
                <a:off x="3008" y="1407"/>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Mr. </a:t>
                </a:r>
                <a:endParaRPr lang="en-US">
                  <a:solidFill>
                    <a:srgbClr val="FFFFFF"/>
                  </a:solidFill>
                </a:endParaRPr>
              </a:p>
            </p:txBody>
          </p:sp>
          <p:sp>
            <p:nvSpPr>
              <p:cNvPr id="156890" name="Rectangle 218"/>
              <p:cNvSpPr>
                <a:spLocks noChangeArrowheads="1"/>
              </p:cNvSpPr>
              <p:nvPr/>
            </p:nvSpPr>
            <p:spPr bwMode="auto">
              <a:xfrm>
                <a:off x="3148" y="1407"/>
                <a:ext cx="30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Costanzo</a:t>
                </a:r>
                <a:endParaRPr lang="en-US">
                  <a:solidFill>
                    <a:srgbClr val="FFFFFF"/>
                  </a:solidFill>
                </a:endParaRPr>
              </a:p>
            </p:txBody>
          </p:sp>
          <p:sp>
            <p:nvSpPr>
              <p:cNvPr id="156891" name="Rectangle 219"/>
              <p:cNvSpPr>
                <a:spLocks noChangeArrowheads="1"/>
              </p:cNvSpPr>
              <p:nvPr/>
            </p:nvSpPr>
            <p:spPr bwMode="auto">
              <a:xfrm>
                <a:off x="3520" y="1407"/>
                <a:ext cx="3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a:t>
                </a:r>
                <a:endParaRPr lang="en-US">
                  <a:solidFill>
                    <a:srgbClr val="FFFFFF"/>
                  </a:solidFill>
                </a:endParaRPr>
              </a:p>
            </p:txBody>
          </p:sp>
          <p:sp>
            <p:nvSpPr>
              <p:cNvPr id="156892" name="Rectangle 220"/>
              <p:cNvSpPr>
                <a:spLocks noChangeArrowheads="1"/>
              </p:cNvSpPr>
              <p:nvPr/>
            </p:nvSpPr>
            <p:spPr bwMode="auto">
              <a:xfrm>
                <a:off x="2822" y="1500"/>
                <a:ext cx="44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transfer from </a:t>
                </a:r>
                <a:endParaRPr lang="en-US">
                  <a:solidFill>
                    <a:srgbClr val="FFFFFF"/>
                  </a:solidFill>
                </a:endParaRPr>
              </a:p>
            </p:txBody>
          </p:sp>
          <p:sp>
            <p:nvSpPr>
              <p:cNvPr id="156893" name="Rectangle 221"/>
              <p:cNvSpPr>
                <a:spLocks noChangeArrowheads="1"/>
              </p:cNvSpPr>
              <p:nvPr/>
            </p:nvSpPr>
            <p:spPr bwMode="auto">
              <a:xfrm>
                <a:off x="3330" y="1500"/>
                <a:ext cx="23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Calvert</a:t>
                </a:r>
                <a:endParaRPr lang="en-US">
                  <a:solidFill>
                    <a:srgbClr val="FFFFFF"/>
                  </a:solidFill>
                </a:endParaRPr>
              </a:p>
            </p:txBody>
          </p:sp>
          <p:sp>
            <p:nvSpPr>
              <p:cNvPr id="156894" name="Rectangle 222"/>
              <p:cNvSpPr>
                <a:spLocks noChangeArrowheads="1"/>
              </p:cNvSpPr>
              <p:nvPr/>
            </p:nvSpPr>
            <p:spPr bwMode="auto">
              <a:xfrm>
                <a:off x="3616" y="1500"/>
                <a:ext cx="2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Hospital </a:t>
                </a:r>
                <a:endParaRPr lang="en-US">
                  <a:solidFill>
                    <a:srgbClr val="FFFFFF"/>
                  </a:solidFill>
                </a:endParaRPr>
              </a:p>
            </p:txBody>
          </p:sp>
          <p:sp>
            <p:nvSpPr>
              <p:cNvPr id="156895" name="Rectangle 223"/>
              <p:cNvSpPr>
                <a:spLocks noChangeArrowheads="1"/>
              </p:cNvSpPr>
              <p:nvPr/>
            </p:nvSpPr>
            <p:spPr bwMode="auto">
              <a:xfrm>
                <a:off x="2822" y="159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on </a:t>
                </a:r>
                <a:endParaRPr lang="en-US">
                  <a:solidFill>
                    <a:srgbClr val="FFFFFF"/>
                  </a:solidFill>
                </a:endParaRPr>
              </a:p>
            </p:txBody>
          </p:sp>
          <p:sp>
            <p:nvSpPr>
              <p:cNvPr id="156896" name="Rectangle 224"/>
              <p:cNvSpPr>
                <a:spLocks noChangeArrowheads="1"/>
              </p:cNvSpPr>
              <p:nvPr/>
            </p:nvSpPr>
            <p:spPr bwMode="auto">
              <a:xfrm>
                <a:off x="2938" y="1594"/>
                <a:ext cx="35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8/16/1995</a:t>
                </a:r>
                <a:endParaRPr lang="en-US">
                  <a:solidFill>
                    <a:srgbClr val="FFFFFF"/>
                  </a:solidFill>
                </a:endParaRPr>
              </a:p>
            </p:txBody>
          </p:sp>
          <p:sp>
            <p:nvSpPr>
              <p:cNvPr id="156897" name="Rectangle 225"/>
              <p:cNvSpPr>
                <a:spLocks noChangeArrowheads="1"/>
              </p:cNvSpPr>
              <p:nvPr/>
            </p:nvSpPr>
            <p:spPr bwMode="auto">
              <a:xfrm>
                <a:off x="3307" y="1594"/>
                <a:ext cx="64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following a clinic ... </a:t>
                </a:r>
                <a:endParaRPr lang="en-US">
                  <a:solidFill>
                    <a:srgbClr val="FFFFFF"/>
                  </a:solidFill>
                </a:endParaRPr>
              </a:p>
            </p:txBody>
          </p:sp>
          <p:sp>
            <p:nvSpPr>
              <p:cNvPr id="156898" name="Rectangle 226"/>
              <p:cNvSpPr>
                <a:spLocks noChangeArrowheads="1"/>
              </p:cNvSpPr>
              <p:nvPr/>
            </p:nvSpPr>
            <p:spPr bwMode="auto">
              <a:xfrm>
                <a:off x="2822" y="1688"/>
                <a:ext cx="31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pt of dr. </a:t>
                </a:r>
                <a:endParaRPr lang="en-US">
                  <a:solidFill>
                    <a:srgbClr val="FFFFFF"/>
                  </a:solidFill>
                </a:endParaRPr>
              </a:p>
            </p:txBody>
          </p:sp>
          <p:sp>
            <p:nvSpPr>
              <p:cNvPr id="156899" name="Rectangle 227"/>
              <p:cNvSpPr>
                <a:spLocks noChangeArrowheads="1"/>
              </p:cNvSpPr>
              <p:nvPr/>
            </p:nvSpPr>
            <p:spPr bwMode="auto">
              <a:xfrm>
                <a:off x="3178" y="1688"/>
                <a:ext cx="19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randy </a:t>
                </a:r>
                <a:endParaRPr lang="en-US">
                  <a:solidFill>
                    <a:srgbClr val="FFFFFF"/>
                  </a:solidFill>
                </a:endParaRPr>
              </a:p>
            </p:txBody>
          </p:sp>
          <p:sp>
            <p:nvSpPr>
              <p:cNvPr id="156900" name="Rectangle 228"/>
              <p:cNvSpPr>
                <a:spLocks noChangeArrowheads="1"/>
              </p:cNvSpPr>
              <p:nvPr/>
            </p:nvSpPr>
            <p:spPr bwMode="auto">
              <a:xfrm>
                <a:off x="3413" y="1688"/>
                <a:ext cx="18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jones</a:t>
                </a:r>
                <a:endParaRPr lang="en-US">
                  <a:solidFill>
                    <a:srgbClr val="FFFFFF"/>
                  </a:solidFill>
                </a:endParaRPr>
              </a:p>
            </p:txBody>
          </p:sp>
          <p:sp>
            <p:nvSpPr>
              <p:cNvPr id="156901" name="Rectangle 229"/>
              <p:cNvSpPr>
                <a:spLocks noChangeArrowheads="1"/>
              </p:cNvSpPr>
              <p:nvPr/>
            </p:nvSpPr>
            <p:spPr bwMode="auto">
              <a:xfrm>
                <a:off x="3616" y="1688"/>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6902" name="Rectangle 230"/>
              <p:cNvSpPr>
                <a:spLocks noChangeArrowheads="1"/>
              </p:cNvSpPr>
              <p:nvPr/>
            </p:nvSpPr>
            <p:spPr bwMode="auto">
              <a:xfrm>
                <a:off x="2822" y="1876"/>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6903" name="Rectangle 231"/>
              <p:cNvSpPr>
                <a:spLocks noChangeArrowheads="1"/>
              </p:cNvSpPr>
              <p:nvPr/>
            </p:nvSpPr>
            <p:spPr bwMode="auto">
              <a:xfrm>
                <a:off x="3095" y="1876"/>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pt claims that he is </a:t>
                </a:r>
                <a:endParaRPr lang="en-US">
                  <a:solidFill>
                    <a:srgbClr val="FFFFFF"/>
                  </a:solidFill>
                </a:endParaRPr>
              </a:p>
            </p:txBody>
          </p:sp>
          <p:sp>
            <p:nvSpPr>
              <p:cNvPr id="156904" name="Rectangle 232"/>
              <p:cNvSpPr>
                <a:spLocks noChangeArrowheads="1"/>
              </p:cNvSpPr>
              <p:nvPr/>
            </p:nvSpPr>
            <p:spPr bwMode="auto">
              <a:xfrm>
                <a:off x="2822" y="1969"/>
                <a:ext cx="48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 </a:t>
                </a:r>
                <a:endParaRPr lang="en-US">
                  <a:solidFill>
                    <a:srgbClr val="FFFFFF"/>
                  </a:solidFill>
                </a:endParaRPr>
              </a:p>
            </p:txBody>
          </p:sp>
          <p:sp>
            <p:nvSpPr>
              <p:cNvPr id="156905" name="Rectangle 233"/>
              <p:cNvSpPr>
                <a:spLocks noChangeArrowheads="1"/>
              </p:cNvSpPr>
              <p:nvPr/>
            </p:nvSpPr>
            <p:spPr bwMode="auto">
              <a:xfrm>
                <a:off x="3365" y="1969"/>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6906" name="Rectangle 234"/>
              <p:cNvSpPr>
                <a:spLocks noChangeArrowheads="1"/>
              </p:cNvSpPr>
              <p:nvPr/>
            </p:nvSpPr>
            <p:spPr bwMode="auto">
              <a:xfrm>
                <a:off x="3630" y="1969"/>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6907" name="Rectangle 235"/>
              <p:cNvSpPr>
                <a:spLocks noChangeArrowheads="1"/>
              </p:cNvSpPr>
              <p:nvPr/>
            </p:nvSpPr>
            <p:spPr bwMode="auto">
              <a:xfrm>
                <a:off x="3899" y="1969"/>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po</a:t>
                </a:r>
                <a:endParaRPr lang="en-US">
                  <a:solidFill>
                    <a:srgbClr val="FFFFFF"/>
                  </a:solidFill>
                </a:endParaRPr>
              </a:p>
            </p:txBody>
          </p:sp>
          <p:sp>
            <p:nvSpPr>
              <p:cNvPr id="156908" name="Rectangle 236"/>
              <p:cNvSpPr>
                <a:spLocks noChangeArrowheads="1"/>
              </p:cNvSpPr>
              <p:nvPr/>
            </p:nvSpPr>
            <p:spPr bwMode="auto">
              <a:xfrm>
                <a:off x="2822" y="206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6909" name="Rectangle 237"/>
              <p:cNvSpPr>
                <a:spLocks noChangeArrowheads="1"/>
              </p:cNvSpPr>
              <p:nvPr/>
            </p:nvSpPr>
            <p:spPr bwMode="auto">
              <a:xfrm>
                <a:off x="2917" y="2064"/>
                <a:ext cx="94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methadone (methadone in </a:t>
                </a:r>
                <a:endParaRPr lang="en-US">
                  <a:solidFill>
                    <a:srgbClr val="FFFFFF"/>
                  </a:solidFill>
                </a:endParaRPr>
              </a:p>
            </p:txBody>
          </p:sp>
          <p:sp>
            <p:nvSpPr>
              <p:cNvPr id="156910" name="Rectangle 238"/>
              <p:cNvSpPr>
                <a:spLocks noChangeArrowheads="1"/>
              </p:cNvSpPr>
              <p:nvPr/>
            </p:nvSpPr>
            <p:spPr bwMode="auto">
              <a:xfrm>
                <a:off x="2822" y="2157"/>
                <a:ext cx="5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house has been </a:t>
                </a:r>
                <a:endParaRPr lang="en-US">
                  <a:solidFill>
                    <a:srgbClr val="FFFFFF"/>
                  </a:solidFill>
                </a:endParaRPr>
              </a:p>
            </p:txBody>
          </p:sp>
          <p:sp>
            <p:nvSpPr>
              <p:cNvPr id="156911" name="Rectangle 239"/>
              <p:cNvSpPr>
                <a:spLocks noChangeArrowheads="1"/>
              </p:cNvSpPr>
              <p:nvPr/>
            </p:nvSpPr>
            <p:spPr bwMode="auto">
              <a:xfrm>
                <a:off x="3432" y="2157"/>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6912" name="Rectangle 240"/>
              <p:cNvSpPr>
                <a:spLocks noChangeArrowheads="1"/>
              </p:cNvSpPr>
              <p:nvPr/>
            </p:nvSpPr>
            <p:spPr bwMode="auto">
              <a:xfrm>
                <a:off x="3589" y="2157"/>
                <a:ext cx="32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a:t>
                </a:r>
                <a:endParaRPr lang="en-US">
                  <a:solidFill>
                    <a:srgbClr val="FFFFFF"/>
                  </a:solidFill>
                </a:endParaRPr>
              </a:p>
            </p:txBody>
          </p:sp>
          <p:sp>
            <p:nvSpPr>
              <p:cNvPr id="156913" name="Rectangle 241"/>
              <p:cNvSpPr>
                <a:spLocks noChangeArrowheads="1"/>
              </p:cNvSpPr>
              <p:nvPr/>
            </p:nvSpPr>
            <p:spPr bwMode="auto">
              <a:xfrm>
                <a:off x="2822" y="2251"/>
                <a:ext cx="19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janice</a:t>
                </a:r>
                <a:endParaRPr lang="en-US">
                  <a:solidFill>
                    <a:srgbClr val="FFFFFF"/>
                  </a:solidFill>
                </a:endParaRPr>
              </a:p>
            </p:txBody>
          </p:sp>
          <p:sp>
            <p:nvSpPr>
              <p:cNvPr id="156914" name="Rectangle 242"/>
              <p:cNvSpPr>
                <a:spLocks noChangeArrowheads="1"/>
              </p:cNvSpPr>
              <p:nvPr/>
            </p:nvSpPr>
            <p:spPr bwMode="auto">
              <a:xfrm>
                <a:off x="3065" y="2251"/>
                <a:ext cx="52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(508/334/5423)</a:t>
                </a:r>
                <a:endParaRPr lang="en-US">
                  <a:solidFill>
                    <a:srgbClr val="FFFFFF"/>
                  </a:solidFill>
                </a:endParaRPr>
              </a:p>
            </p:txBody>
          </p:sp>
          <p:sp>
            <p:nvSpPr>
              <p:cNvPr id="156915" name="Rectangle 243"/>
              <p:cNvSpPr>
                <a:spLocks noChangeArrowheads="1"/>
              </p:cNvSpPr>
              <p:nvPr/>
            </p:nvSpPr>
            <p:spPr bwMode="auto">
              <a:xfrm>
                <a:off x="3615" y="2251"/>
                <a:ext cx="29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confirms </a:t>
                </a:r>
                <a:endParaRPr lang="en-US">
                  <a:solidFill>
                    <a:srgbClr val="FFFFFF"/>
                  </a:solidFill>
                </a:endParaRPr>
              </a:p>
            </p:txBody>
          </p:sp>
          <p:sp>
            <p:nvSpPr>
              <p:cNvPr id="156916" name="Rectangle 244"/>
              <p:cNvSpPr>
                <a:spLocks noChangeArrowheads="1"/>
              </p:cNvSpPr>
              <p:nvPr/>
            </p:nvSpPr>
            <p:spPr bwMode="auto">
              <a:xfrm>
                <a:off x="2822" y="2345"/>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nvGrpSpPr>
              <p:cNvPr id="157220" name="Group 548"/>
              <p:cNvGrpSpPr>
                <a:grpSpLocks/>
              </p:cNvGrpSpPr>
              <p:nvPr/>
            </p:nvGrpSpPr>
            <p:grpSpPr bwMode="auto">
              <a:xfrm>
                <a:off x="3849" y="1820"/>
                <a:ext cx="146" cy="272"/>
                <a:chOff x="3905" y="1820"/>
                <a:chExt cx="146" cy="272"/>
              </a:xfrm>
            </p:grpSpPr>
            <p:sp>
              <p:nvSpPr>
                <p:cNvPr id="157218" name="Freeform 546"/>
                <p:cNvSpPr>
                  <a:spLocks/>
                </p:cNvSpPr>
                <p:nvPr/>
              </p:nvSpPr>
              <p:spPr bwMode="auto">
                <a:xfrm>
                  <a:off x="3905" y="1820"/>
                  <a:ext cx="146" cy="272"/>
                </a:xfrm>
                <a:custGeom>
                  <a:avLst/>
                  <a:gdLst>
                    <a:gd name="T0" fmla="*/ 109 w 146"/>
                    <a:gd name="T1" fmla="*/ 0 h 272"/>
                    <a:gd name="T2" fmla="*/ 109 w 146"/>
                    <a:gd name="T3" fmla="*/ 68 h 272"/>
                    <a:gd name="T4" fmla="*/ 0 w 146"/>
                    <a:gd name="T5" fmla="*/ 68 h 272"/>
                    <a:gd name="T6" fmla="*/ 0 w 146"/>
                    <a:gd name="T7" fmla="*/ 204 h 272"/>
                    <a:gd name="T8" fmla="*/ 109 w 146"/>
                    <a:gd name="T9" fmla="*/ 204 h 272"/>
                    <a:gd name="T10" fmla="*/ 109 w 146"/>
                    <a:gd name="T11" fmla="*/ 272 h 272"/>
                    <a:gd name="T12" fmla="*/ 146 w 146"/>
                    <a:gd name="T13" fmla="*/ 136 h 272"/>
                    <a:gd name="T14" fmla="*/ 109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09" y="0"/>
                      </a:moveTo>
                      <a:lnTo>
                        <a:pt x="109" y="68"/>
                      </a:lnTo>
                      <a:lnTo>
                        <a:pt x="0" y="68"/>
                      </a:lnTo>
                      <a:lnTo>
                        <a:pt x="0" y="204"/>
                      </a:lnTo>
                      <a:lnTo>
                        <a:pt x="109" y="204"/>
                      </a:lnTo>
                      <a:lnTo>
                        <a:pt x="109" y="272"/>
                      </a:lnTo>
                      <a:lnTo>
                        <a:pt x="146" y="136"/>
                      </a:lnTo>
                      <a:lnTo>
                        <a:pt x="109" y="0"/>
                      </a:lnTo>
                      <a:close/>
                    </a:path>
                  </a:pathLst>
                </a:custGeom>
                <a:solidFill>
                  <a:srgbClr val="00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219" name="Freeform 547"/>
                <p:cNvSpPr>
                  <a:spLocks/>
                </p:cNvSpPr>
                <p:nvPr/>
              </p:nvSpPr>
              <p:spPr bwMode="auto">
                <a:xfrm>
                  <a:off x="3905" y="1820"/>
                  <a:ext cx="146" cy="272"/>
                </a:xfrm>
                <a:custGeom>
                  <a:avLst/>
                  <a:gdLst>
                    <a:gd name="T0" fmla="*/ 109 w 146"/>
                    <a:gd name="T1" fmla="*/ 0 h 272"/>
                    <a:gd name="T2" fmla="*/ 109 w 146"/>
                    <a:gd name="T3" fmla="*/ 68 h 272"/>
                    <a:gd name="T4" fmla="*/ 0 w 146"/>
                    <a:gd name="T5" fmla="*/ 68 h 272"/>
                    <a:gd name="T6" fmla="*/ 0 w 146"/>
                    <a:gd name="T7" fmla="*/ 204 h 272"/>
                    <a:gd name="T8" fmla="*/ 109 w 146"/>
                    <a:gd name="T9" fmla="*/ 204 h 272"/>
                    <a:gd name="T10" fmla="*/ 109 w 146"/>
                    <a:gd name="T11" fmla="*/ 272 h 272"/>
                    <a:gd name="T12" fmla="*/ 146 w 146"/>
                    <a:gd name="T13" fmla="*/ 136 h 272"/>
                    <a:gd name="T14" fmla="*/ 109 w 146"/>
                    <a:gd name="T15" fmla="*/ 0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272">
                      <a:moveTo>
                        <a:pt x="109" y="0"/>
                      </a:moveTo>
                      <a:lnTo>
                        <a:pt x="109" y="68"/>
                      </a:lnTo>
                      <a:lnTo>
                        <a:pt x="0" y="68"/>
                      </a:lnTo>
                      <a:lnTo>
                        <a:pt x="0" y="204"/>
                      </a:lnTo>
                      <a:lnTo>
                        <a:pt x="109" y="204"/>
                      </a:lnTo>
                      <a:lnTo>
                        <a:pt x="109" y="272"/>
                      </a:lnTo>
                      <a:lnTo>
                        <a:pt x="146" y="136"/>
                      </a:lnTo>
                      <a:lnTo>
                        <a:pt x="109" y="0"/>
                      </a:lnTo>
                      <a:close/>
                    </a:path>
                  </a:pathLst>
                </a:custGeom>
                <a:noFill/>
                <a:ln w="476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grpSp>
            <p:nvGrpSpPr>
              <p:cNvPr id="157225" name="Group 553"/>
              <p:cNvGrpSpPr>
                <a:grpSpLocks/>
              </p:cNvGrpSpPr>
              <p:nvPr/>
            </p:nvGrpSpPr>
            <p:grpSpPr bwMode="auto">
              <a:xfrm>
                <a:off x="2762" y="1352"/>
                <a:ext cx="1302" cy="1263"/>
                <a:chOff x="2818" y="1352"/>
                <a:chExt cx="1302" cy="1263"/>
              </a:xfrm>
            </p:grpSpPr>
            <p:sp>
              <p:nvSpPr>
                <p:cNvPr id="157221" name="Freeform 549"/>
                <p:cNvSpPr>
                  <a:spLocks/>
                </p:cNvSpPr>
                <p:nvPr/>
              </p:nvSpPr>
              <p:spPr bwMode="auto">
                <a:xfrm>
                  <a:off x="2818" y="1352"/>
                  <a:ext cx="1302" cy="1263"/>
                </a:xfrm>
                <a:custGeom>
                  <a:avLst/>
                  <a:gdLst>
                    <a:gd name="T0" fmla="*/ 0 w 1302"/>
                    <a:gd name="T1" fmla="*/ 0 h 1263"/>
                    <a:gd name="T2" fmla="*/ 0 w 1302"/>
                    <a:gd name="T3" fmla="*/ 1263 h 1263"/>
                    <a:gd name="T4" fmla="*/ 1139 w 1302"/>
                    <a:gd name="T5" fmla="*/ 1263 h 1263"/>
                    <a:gd name="T6" fmla="*/ 1302 w 1302"/>
                    <a:gd name="T7" fmla="*/ 1105 h 1263"/>
                    <a:gd name="T8" fmla="*/ 1302 w 1302"/>
                    <a:gd name="T9" fmla="*/ 0 h 1263"/>
                    <a:gd name="T10" fmla="*/ 0 w 1302"/>
                    <a:gd name="T11" fmla="*/ 0 h 1263"/>
                  </a:gdLst>
                  <a:ahLst/>
                  <a:cxnLst>
                    <a:cxn ang="0">
                      <a:pos x="T0" y="T1"/>
                    </a:cxn>
                    <a:cxn ang="0">
                      <a:pos x="T2" y="T3"/>
                    </a:cxn>
                    <a:cxn ang="0">
                      <a:pos x="T4" y="T5"/>
                    </a:cxn>
                    <a:cxn ang="0">
                      <a:pos x="T6" y="T7"/>
                    </a:cxn>
                    <a:cxn ang="0">
                      <a:pos x="T8" y="T9"/>
                    </a:cxn>
                    <a:cxn ang="0">
                      <a:pos x="T10" y="T11"/>
                    </a:cxn>
                  </a:cxnLst>
                  <a:rect l="0" t="0" r="r" b="b"/>
                  <a:pathLst>
                    <a:path w="1302" h="1263">
                      <a:moveTo>
                        <a:pt x="0" y="0"/>
                      </a:moveTo>
                      <a:lnTo>
                        <a:pt x="0" y="1263"/>
                      </a:lnTo>
                      <a:lnTo>
                        <a:pt x="1139" y="1263"/>
                      </a:lnTo>
                      <a:lnTo>
                        <a:pt x="1302" y="1105"/>
                      </a:lnTo>
                      <a:lnTo>
                        <a:pt x="1302" y="0"/>
                      </a:lnTo>
                      <a:lnTo>
                        <a:pt x="0"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solidFill>
                      <a:srgbClr val="FFFFFF"/>
                    </a:solidFill>
                  </a:endParaRPr>
                </a:p>
              </p:txBody>
            </p:sp>
            <p:sp>
              <p:nvSpPr>
                <p:cNvPr id="157222" name="Freeform 550"/>
                <p:cNvSpPr>
                  <a:spLocks/>
                </p:cNvSpPr>
                <p:nvPr/>
              </p:nvSpPr>
              <p:spPr bwMode="auto">
                <a:xfrm>
                  <a:off x="3957" y="2457"/>
                  <a:ext cx="163" cy="158"/>
                </a:xfrm>
                <a:custGeom>
                  <a:avLst/>
                  <a:gdLst>
                    <a:gd name="T0" fmla="*/ 0 w 1112"/>
                    <a:gd name="T1" fmla="*/ 1079 h 1079"/>
                    <a:gd name="T2" fmla="*/ 288 w 1112"/>
                    <a:gd name="T3" fmla="*/ 36 h 1079"/>
                    <a:gd name="T4" fmla="*/ 1112 w 1112"/>
                    <a:gd name="T5" fmla="*/ 0 h 1079"/>
                  </a:gdLst>
                  <a:ahLst/>
                  <a:cxnLst>
                    <a:cxn ang="0">
                      <a:pos x="T0" y="T1"/>
                    </a:cxn>
                    <a:cxn ang="0">
                      <a:pos x="T2" y="T3"/>
                    </a:cxn>
                    <a:cxn ang="0">
                      <a:pos x="T4" y="T5"/>
                    </a:cxn>
                  </a:cxnLst>
                  <a:rect l="0" t="0" r="r" b="b"/>
                  <a:pathLst>
                    <a:path w="1112" h="1079">
                      <a:moveTo>
                        <a:pt x="0" y="1079"/>
                      </a:moveTo>
                      <a:lnTo>
                        <a:pt x="288" y="36"/>
                      </a:lnTo>
                      <a:cubicBezTo>
                        <a:pt x="399" y="202"/>
                        <a:pt x="696" y="202"/>
                        <a:pt x="1112" y="0"/>
                      </a:cubicBezTo>
                    </a:path>
                  </a:pathLst>
                </a:custGeom>
                <a:solidFill>
                  <a:srgbClr val="CDCDA4"/>
                </a:solidFill>
                <a:ln w="0">
                  <a:solidFill>
                    <a:srgbClr val="000000"/>
                  </a:solidFill>
                  <a:prstDash val="solid"/>
                  <a:round/>
                  <a:headEnd/>
                  <a:tailEnd/>
                </a:ln>
              </p:spPr>
              <p:txBody>
                <a:bodyPr/>
                <a:lstStyle/>
                <a:p>
                  <a:endParaRPr lang="en-US">
                    <a:solidFill>
                      <a:srgbClr val="FFFFFF"/>
                    </a:solidFill>
                  </a:endParaRPr>
                </a:p>
              </p:txBody>
            </p:sp>
            <p:sp>
              <p:nvSpPr>
                <p:cNvPr id="157223" name="Freeform 551"/>
                <p:cNvSpPr>
                  <a:spLocks/>
                </p:cNvSpPr>
                <p:nvPr/>
              </p:nvSpPr>
              <p:spPr bwMode="auto">
                <a:xfrm>
                  <a:off x="2818" y="1352"/>
                  <a:ext cx="1302" cy="1263"/>
                </a:xfrm>
                <a:custGeom>
                  <a:avLst/>
                  <a:gdLst>
                    <a:gd name="T0" fmla="*/ 0 w 1302"/>
                    <a:gd name="T1" fmla="*/ 0 h 1263"/>
                    <a:gd name="T2" fmla="*/ 0 w 1302"/>
                    <a:gd name="T3" fmla="*/ 1263 h 1263"/>
                    <a:gd name="T4" fmla="*/ 1139 w 1302"/>
                    <a:gd name="T5" fmla="*/ 1263 h 1263"/>
                    <a:gd name="T6" fmla="*/ 1302 w 1302"/>
                    <a:gd name="T7" fmla="*/ 1105 h 1263"/>
                    <a:gd name="T8" fmla="*/ 1302 w 1302"/>
                    <a:gd name="T9" fmla="*/ 0 h 1263"/>
                    <a:gd name="T10" fmla="*/ 0 w 1302"/>
                    <a:gd name="T11" fmla="*/ 0 h 1263"/>
                  </a:gdLst>
                  <a:ahLst/>
                  <a:cxnLst>
                    <a:cxn ang="0">
                      <a:pos x="T0" y="T1"/>
                    </a:cxn>
                    <a:cxn ang="0">
                      <a:pos x="T2" y="T3"/>
                    </a:cxn>
                    <a:cxn ang="0">
                      <a:pos x="T4" y="T5"/>
                    </a:cxn>
                    <a:cxn ang="0">
                      <a:pos x="T6" y="T7"/>
                    </a:cxn>
                    <a:cxn ang="0">
                      <a:pos x="T8" y="T9"/>
                    </a:cxn>
                    <a:cxn ang="0">
                      <a:pos x="T10" y="T11"/>
                    </a:cxn>
                  </a:cxnLst>
                  <a:rect l="0" t="0" r="r" b="b"/>
                  <a:pathLst>
                    <a:path w="1302" h="1263">
                      <a:moveTo>
                        <a:pt x="0" y="0"/>
                      </a:moveTo>
                      <a:lnTo>
                        <a:pt x="0" y="1263"/>
                      </a:lnTo>
                      <a:lnTo>
                        <a:pt x="1139" y="1263"/>
                      </a:lnTo>
                      <a:lnTo>
                        <a:pt x="1302" y="1105"/>
                      </a:lnTo>
                      <a:lnTo>
                        <a:pt x="1302" y="0"/>
                      </a:lnTo>
                      <a:lnTo>
                        <a:pt x="0" y="0"/>
                      </a:lnTo>
                      <a:close/>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sp>
              <p:nvSpPr>
                <p:cNvPr id="157224" name="Freeform 552"/>
                <p:cNvSpPr>
                  <a:spLocks/>
                </p:cNvSpPr>
                <p:nvPr/>
              </p:nvSpPr>
              <p:spPr bwMode="auto">
                <a:xfrm>
                  <a:off x="3957" y="2457"/>
                  <a:ext cx="163" cy="158"/>
                </a:xfrm>
                <a:custGeom>
                  <a:avLst/>
                  <a:gdLst>
                    <a:gd name="T0" fmla="*/ 0 w 1112"/>
                    <a:gd name="T1" fmla="*/ 1079 h 1079"/>
                    <a:gd name="T2" fmla="*/ 288 w 1112"/>
                    <a:gd name="T3" fmla="*/ 36 h 1079"/>
                    <a:gd name="T4" fmla="*/ 1112 w 1112"/>
                    <a:gd name="T5" fmla="*/ 0 h 1079"/>
                  </a:gdLst>
                  <a:ahLst/>
                  <a:cxnLst>
                    <a:cxn ang="0">
                      <a:pos x="T0" y="T1"/>
                    </a:cxn>
                    <a:cxn ang="0">
                      <a:pos x="T2" y="T3"/>
                    </a:cxn>
                    <a:cxn ang="0">
                      <a:pos x="T4" y="T5"/>
                    </a:cxn>
                  </a:cxnLst>
                  <a:rect l="0" t="0" r="r" b="b"/>
                  <a:pathLst>
                    <a:path w="1112" h="1079">
                      <a:moveTo>
                        <a:pt x="0" y="1079"/>
                      </a:moveTo>
                      <a:lnTo>
                        <a:pt x="288" y="36"/>
                      </a:lnTo>
                      <a:cubicBezTo>
                        <a:pt x="399" y="202"/>
                        <a:pt x="696" y="202"/>
                        <a:pt x="1112" y="0"/>
                      </a:cubicBezTo>
                    </a:path>
                  </a:pathLst>
                </a:custGeom>
                <a:noFill/>
                <a:ln w="4763"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solidFill>
                      <a:srgbClr val="FFFFFF"/>
                    </a:solidFill>
                  </a:endParaRPr>
                </a:p>
              </p:txBody>
            </p:sp>
          </p:grpSp>
          <p:sp>
            <p:nvSpPr>
              <p:cNvPr id="157226" name="Rectangle 554"/>
              <p:cNvSpPr>
                <a:spLocks noChangeArrowheads="1"/>
              </p:cNvSpPr>
              <p:nvPr/>
            </p:nvSpPr>
            <p:spPr bwMode="auto">
              <a:xfrm>
                <a:off x="2790" y="1386"/>
                <a:ext cx="1270" cy="105"/>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227" name="Rectangle 555"/>
              <p:cNvSpPr>
                <a:spLocks noChangeArrowheads="1"/>
              </p:cNvSpPr>
              <p:nvPr/>
            </p:nvSpPr>
            <p:spPr bwMode="auto">
              <a:xfrm>
                <a:off x="2786" y="1385"/>
                <a:ext cx="1277" cy="106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157228" name="Rectangle 556"/>
              <p:cNvSpPr>
                <a:spLocks noChangeArrowheads="1"/>
              </p:cNvSpPr>
              <p:nvPr/>
            </p:nvSpPr>
            <p:spPr bwMode="auto">
              <a:xfrm>
                <a:off x="2822" y="1407"/>
                <a:ext cx="10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hpi</a:t>
                </a:r>
                <a:endParaRPr lang="en-US">
                  <a:solidFill>
                    <a:srgbClr val="FFFFFF"/>
                  </a:solidFill>
                </a:endParaRPr>
              </a:p>
            </p:txBody>
          </p:sp>
          <p:sp>
            <p:nvSpPr>
              <p:cNvPr id="157229" name="Rectangle 557"/>
              <p:cNvSpPr>
                <a:spLocks noChangeArrowheads="1"/>
              </p:cNvSpPr>
              <p:nvPr/>
            </p:nvSpPr>
            <p:spPr bwMode="auto">
              <a:xfrm>
                <a:off x="2939" y="1407"/>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230" name="Rectangle 558"/>
              <p:cNvSpPr>
                <a:spLocks noChangeArrowheads="1"/>
              </p:cNvSpPr>
              <p:nvPr/>
            </p:nvSpPr>
            <p:spPr bwMode="auto">
              <a:xfrm>
                <a:off x="3008" y="1407"/>
                <a:ext cx="12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Mr. </a:t>
                </a:r>
                <a:endParaRPr lang="en-US">
                  <a:solidFill>
                    <a:srgbClr val="FFFFFF"/>
                  </a:solidFill>
                </a:endParaRPr>
              </a:p>
            </p:txBody>
          </p:sp>
          <p:sp>
            <p:nvSpPr>
              <p:cNvPr id="157231" name="Rectangle 559"/>
              <p:cNvSpPr>
                <a:spLocks noChangeArrowheads="1"/>
              </p:cNvSpPr>
              <p:nvPr/>
            </p:nvSpPr>
            <p:spPr bwMode="auto">
              <a:xfrm>
                <a:off x="3148" y="1407"/>
                <a:ext cx="305"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Costanzo</a:t>
                </a:r>
                <a:endParaRPr lang="en-US">
                  <a:solidFill>
                    <a:srgbClr val="FFFFFF"/>
                  </a:solidFill>
                </a:endParaRPr>
              </a:p>
            </p:txBody>
          </p:sp>
          <p:sp>
            <p:nvSpPr>
              <p:cNvPr id="157232" name="Rectangle 560"/>
              <p:cNvSpPr>
                <a:spLocks noChangeArrowheads="1"/>
              </p:cNvSpPr>
              <p:nvPr/>
            </p:nvSpPr>
            <p:spPr bwMode="auto">
              <a:xfrm>
                <a:off x="3520" y="1407"/>
                <a:ext cx="38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admitted in </a:t>
                </a:r>
                <a:endParaRPr lang="en-US">
                  <a:solidFill>
                    <a:srgbClr val="FFFFFF"/>
                  </a:solidFill>
                </a:endParaRPr>
              </a:p>
            </p:txBody>
          </p:sp>
          <p:sp>
            <p:nvSpPr>
              <p:cNvPr id="157233" name="Rectangle 561"/>
              <p:cNvSpPr>
                <a:spLocks noChangeArrowheads="1"/>
              </p:cNvSpPr>
              <p:nvPr/>
            </p:nvSpPr>
            <p:spPr bwMode="auto">
              <a:xfrm>
                <a:off x="2822" y="1500"/>
                <a:ext cx="44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transfer from </a:t>
                </a:r>
                <a:endParaRPr lang="en-US">
                  <a:solidFill>
                    <a:srgbClr val="FFFFFF"/>
                  </a:solidFill>
                </a:endParaRPr>
              </a:p>
            </p:txBody>
          </p:sp>
          <p:sp>
            <p:nvSpPr>
              <p:cNvPr id="157234" name="Rectangle 562"/>
              <p:cNvSpPr>
                <a:spLocks noChangeArrowheads="1"/>
              </p:cNvSpPr>
              <p:nvPr/>
            </p:nvSpPr>
            <p:spPr bwMode="auto">
              <a:xfrm>
                <a:off x="3330" y="1500"/>
                <a:ext cx="23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Calvert</a:t>
                </a:r>
                <a:endParaRPr lang="en-US">
                  <a:solidFill>
                    <a:srgbClr val="FFFFFF"/>
                  </a:solidFill>
                </a:endParaRPr>
              </a:p>
            </p:txBody>
          </p:sp>
          <p:sp>
            <p:nvSpPr>
              <p:cNvPr id="157235" name="Rectangle 563"/>
              <p:cNvSpPr>
                <a:spLocks noChangeArrowheads="1"/>
              </p:cNvSpPr>
              <p:nvPr/>
            </p:nvSpPr>
            <p:spPr bwMode="auto">
              <a:xfrm>
                <a:off x="3616" y="1500"/>
                <a:ext cx="27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Hospital </a:t>
                </a:r>
                <a:endParaRPr lang="en-US">
                  <a:solidFill>
                    <a:srgbClr val="FFFFFF"/>
                  </a:solidFill>
                </a:endParaRPr>
              </a:p>
            </p:txBody>
          </p:sp>
          <p:sp>
            <p:nvSpPr>
              <p:cNvPr id="157236" name="Rectangle 564"/>
              <p:cNvSpPr>
                <a:spLocks noChangeArrowheads="1"/>
              </p:cNvSpPr>
              <p:nvPr/>
            </p:nvSpPr>
            <p:spPr bwMode="auto">
              <a:xfrm>
                <a:off x="2822" y="159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on </a:t>
                </a:r>
                <a:endParaRPr lang="en-US">
                  <a:solidFill>
                    <a:srgbClr val="FFFFFF"/>
                  </a:solidFill>
                </a:endParaRPr>
              </a:p>
            </p:txBody>
          </p:sp>
          <p:sp>
            <p:nvSpPr>
              <p:cNvPr id="157237" name="Rectangle 565"/>
              <p:cNvSpPr>
                <a:spLocks noChangeArrowheads="1"/>
              </p:cNvSpPr>
              <p:nvPr/>
            </p:nvSpPr>
            <p:spPr bwMode="auto">
              <a:xfrm>
                <a:off x="2938" y="1594"/>
                <a:ext cx="356"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8/16/1995</a:t>
                </a:r>
                <a:endParaRPr lang="en-US">
                  <a:solidFill>
                    <a:srgbClr val="FFFFFF"/>
                  </a:solidFill>
                </a:endParaRPr>
              </a:p>
            </p:txBody>
          </p:sp>
          <p:sp>
            <p:nvSpPr>
              <p:cNvPr id="157238" name="Rectangle 566"/>
              <p:cNvSpPr>
                <a:spLocks noChangeArrowheads="1"/>
              </p:cNvSpPr>
              <p:nvPr/>
            </p:nvSpPr>
            <p:spPr bwMode="auto">
              <a:xfrm>
                <a:off x="3307" y="1594"/>
                <a:ext cx="64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following a clinic ... </a:t>
                </a:r>
                <a:endParaRPr lang="en-US">
                  <a:solidFill>
                    <a:srgbClr val="FFFFFF"/>
                  </a:solidFill>
                </a:endParaRPr>
              </a:p>
            </p:txBody>
          </p:sp>
          <p:sp>
            <p:nvSpPr>
              <p:cNvPr id="157239" name="Rectangle 567"/>
              <p:cNvSpPr>
                <a:spLocks noChangeArrowheads="1"/>
              </p:cNvSpPr>
              <p:nvPr/>
            </p:nvSpPr>
            <p:spPr bwMode="auto">
              <a:xfrm>
                <a:off x="2822" y="1688"/>
                <a:ext cx="31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pt of dr. </a:t>
                </a:r>
                <a:endParaRPr lang="en-US">
                  <a:solidFill>
                    <a:srgbClr val="FFFFFF"/>
                  </a:solidFill>
                </a:endParaRPr>
              </a:p>
            </p:txBody>
          </p:sp>
          <p:sp>
            <p:nvSpPr>
              <p:cNvPr id="157240" name="Rectangle 568"/>
              <p:cNvSpPr>
                <a:spLocks noChangeArrowheads="1"/>
              </p:cNvSpPr>
              <p:nvPr/>
            </p:nvSpPr>
            <p:spPr bwMode="auto">
              <a:xfrm>
                <a:off x="3178" y="1688"/>
                <a:ext cx="19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randy </a:t>
                </a:r>
                <a:endParaRPr lang="en-US">
                  <a:solidFill>
                    <a:srgbClr val="FFFFFF"/>
                  </a:solidFill>
                </a:endParaRPr>
              </a:p>
            </p:txBody>
          </p:sp>
          <p:sp>
            <p:nvSpPr>
              <p:cNvPr id="157241" name="Rectangle 569"/>
              <p:cNvSpPr>
                <a:spLocks noChangeArrowheads="1"/>
              </p:cNvSpPr>
              <p:nvPr/>
            </p:nvSpPr>
            <p:spPr bwMode="auto">
              <a:xfrm>
                <a:off x="3413" y="1688"/>
                <a:ext cx="18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jones</a:t>
                </a:r>
                <a:endParaRPr lang="en-US">
                  <a:solidFill>
                    <a:srgbClr val="FFFFFF"/>
                  </a:solidFill>
                </a:endParaRPr>
              </a:p>
            </p:txBody>
          </p:sp>
          <p:sp>
            <p:nvSpPr>
              <p:cNvPr id="157242" name="Rectangle 570"/>
              <p:cNvSpPr>
                <a:spLocks noChangeArrowheads="1"/>
              </p:cNvSpPr>
              <p:nvPr/>
            </p:nvSpPr>
            <p:spPr bwMode="auto">
              <a:xfrm>
                <a:off x="3616" y="1688"/>
                <a:ext cx="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a:t>
                </a:r>
                <a:endParaRPr lang="en-US">
                  <a:solidFill>
                    <a:srgbClr val="FFFFFF"/>
                  </a:solidFill>
                </a:endParaRPr>
              </a:p>
            </p:txBody>
          </p:sp>
          <p:sp>
            <p:nvSpPr>
              <p:cNvPr id="157243" name="Rectangle 571"/>
              <p:cNvSpPr>
                <a:spLocks noChangeArrowheads="1"/>
              </p:cNvSpPr>
              <p:nvPr/>
            </p:nvSpPr>
            <p:spPr bwMode="auto">
              <a:xfrm>
                <a:off x="2822" y="1876"/>
                <a:ext cx="20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meds:</a:t>
                </a:r>
                <a:endParaRPr lang="en-US">
                  <a:solidFill>
                    <a:srgbClr val="FFFFFF"/>
                  </a:solidFill>
                </a:endParaRPr>
              </a:p>
            </p:txBody>
          </p:sp>
          <p:sp>
            <p:nvSpPr>
              <p:cNvPr id="157244" name="Rectangle 572"/>
              <p:cNvSpPr>
                <a:spLocks noChangeArrowheads="1"/>
              </p:cNvSpPr>
              <p:nvPr/>
            </p:nvSpPr>
            <p:spPr bwMode="auto">
              <a:xfrm>
                <a:off x="3095" y="1876"/>
                <a:ext cx="63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pt claims that he is </a:t>
                </a:r>
                <a:endParaRPr lang="en-US">
                  <a:solidFill>
                    <a:srgbClr val="FFFFFF"/>
                  </a:solidFill>
                </a:endParaRPr>
              </a:p>
            </p:txBody>
          </p:sp>
          <p:sp>
            <p:nvSpPr>
              <p:cNvPr id="157245" name="Rectangle 573"/>
              <p:cNvSpPr>
                <a:spLocks noChangeArrowheads="1"/>
              </p:cNvSpPr>
              <p:nvPr/>
            </p:nvSpPr>
            <p:spPr bwMode="auto">
              <a:xfrm>
                <a:off x="2822" y="1969"/>
                <a:ext cx="48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compliant .... , </a:t>
                </a:r>
                <a:endParaRPr lang="en-US">
                  <a:solidFill>
                    <a:srgbClr val="FFFFFF"/>
                  </a:solidFill>
                </a:endParaRPr>
              </a:p>
            </p:txBody>
          </p:sp>
          <p:sp>
            <p:nvSpPr>
              <p:cNvPr id="157246" name="Rectangle 574"/>
              <p:cNvSpPr>
                <a:spLocks noChangeArrowheads="1"/>
              </p:cNvSpPr>
              <p:nvPr/>
            </p:nvSpPr>
            <p:spPr bwMode="auto">
              <a:xfrm>
                <a:off x="3365" y="1969"/>
                <a:ext cx="21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colace</a:t>
                </a:r>
                <a:endParaRPr lang="en-US">
                  <a:solidFill>
                    <a:srgbClr val="FFFFFF"/>
                  </a:solidFill>
                </a:endParaRPr>
              </a:p>
            </p:txBody>
          </p:sp>
          <p:sp>
            <p:nvSpPr>
              <p:cNvPr id="157247" name="Rectangle 575"/>
              <p:cNvSpPr>
                <a:spLocks noChangeArrowheads="1"/>
              </p:cNvSpPr>
              <p:nvPr/>
            </p:nvSpPr>
            <p:spPr bwMode="auto">
              <a:xfrm>
                <a:off x="3630" y="1969"/>
                <a:ext cx="22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100mg </a:t>
                </a:r>
                <a:endParaRPr lang="en-US">
                  <a:solidFill>
                    <a:srgbClr val="FFFFFF"/>
                  </a:solidFill>
                </a:endParaRPr>
              </a:p>
            </p:txBody>
          </p:sp>
          <p:sp>
            <p:nvSpPr>
              <p:cNvPr id="157248" name="Rectangle 576"/>
              <p:cNvSpPr>
                <a:spLocks noChangeArrowheads="1"/>
              </p:cNvSpPr>
              <p:nvPr/>
            </p:nvSpPr>
            <p:spPr bwMode="auto">
              <a:xfrm>
                <a:off x="3899" y="1969"/>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po</a:t>
                </a:r>
                <a:endParaRPr lang="en-US">
                  <a:solidFill>
                    <a:srgbClr val="FFFFFF"/>
                  </a:solidFill>
                </a:endParaRPr>
              </a:p>
            </p:txBody>
          </p:sp>
          <p:sp>
            <p:nvSpPr>
              <p:cNvPr id="157249" name="Rectangle 577"/>
              <p:cNvSpPr>
                <a:spLocks noChangeArrowheads="1"/>
              </p:cNvSpPr>
              <p:nvPr/>
            </p:nvSpPr>
            <p:spPr bwMode="auto">
              <a:xfrm>
                <a:off x="2822" y="2064"/>
                <a:ext cx="87"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qd</a:t>
                </a:r>
                <a:endParaRPr lang="en-US">
                  <a:solidFill>
                    <a:srgbClr val="FFFFFF"/>
                  </a:solidFill>
                </a:endParaRPr>
              </a:p>
            </p:txBody>
          </p:sp>
          <p:sp>
            <p:nvSpPr>
              <p:cNvPr id="157250" name="Rectangle 578"/>
              <p:cNvSpPr>
                <a:spLocks noChangeArrowheads="1"/>
              </p:cNvSpPr>
              <p:nvPr/>
            </p:nvSpPr>
            <p:spPr bwMode="auto">
              <a:xfrm>
                <a:off x="2917" y="2064"/>
                <a:ext cx="941"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methadone (methadone in </a:t>
                </a:r>
                <a:endParaRPr lang="en-US">
                  <a:solidFill>
                    <a:srgbClr val="FFFFFF"/>
                  </a:solidFill>
                </a:endParaRPr>
              </a:p>
            </p:txBody>
          </p:sp>
          <p:sp>
            <p:nvSpPr>
              <p:cNvPr id="157251" name="Rectangle 579"/>
              <p:cNvSpPr>
                <a:spLocks noChangeArrowheads="1"/>
              </p:cNvSpPr>
              <p:nvPr/>
            </p:nvSpPr>
            <p:spPr bwMode="auto">
              <a:xfrm>
                <a:off x="2822" y="2157"/>
                <a:ext cx="523"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house has been </a:t>
                </a:r>
                <a:endParaRPr lang="en-US">
                  <a:solidFill>
                    <a:srgbClr val="FFFFFF"/>
                  </a:solidFill>
                </a:endParaRPr>
              </a:p>
            </p:txBody>
          </p:sp>
          <p:sp>
            <p:nvSpPr>
              <p:cNvPr id="157252" name="Rectangle 580"/>
              <p:cNvSpPr>
                <a:spLocks noChangeArrowheads="1"/>
              </p:cNvSpPr>
              <p:nvPr/>
            </p:nvSpPr>
            <p:spPr bwMode="auto">
              <a:xfrm>
                <a:off x="3432" y="2157"/>
                <a:ext cx="13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dc'd</a:t>
                </a:r>
                <a:endParaRPr lang="en-US">
                  <a:solidFill>
                    <a:srgbClr val="FFFFFF"/>
                  </a:solidFill>
                </a:endParaRPr>
              </a:p>
            </p:txBody>
          </p:sp>
          <p:sp>
            <p:nvSpPr>
              <p:cNvPr id="157253" name="Rectangle 581"/>
              <p:cNvSpPr>
                <a:spLocks noChangeArrowheads="1"/>
              </p:cNvSpPr>
              <p:nvPr/>
            </p:nvSpPr>
            <p:spPr bwMode="auto">
              <a:xfrm>
                <a:off x="3589" y="2157"/>
                <a:ext cx="324"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 his wife, </a:t>
                </a:r>
                <a:endParaRPr lang="en-US">
                  <a:solidFill>
                    <a:srgbClr val="FFFFFF"/>
                  </a:solidFill>
                </a:endParaRPr>
              </a:p>
            </p:txBody>
          </p:sp>
          <p:sp>
            <p:nvSpPr>
              <p:cNvPr id="157254" name="Rectangle 582"/>
              <p:cNvSpPr>
                <a:spLocks noChangeArrowheads="1"/>
              </p:cNvSpPr>
              <p:nvPr/>
            </p:nvSpPr>
            <p:spPr bwMode="auto">
              <a:xfrm>
                <a:off x="2822" y="2251"/>
                <a:ext cx="198"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janice</a:t>
                </a:r>
                <a:endParaRPr lang="en-US">
                  <a:solidFill>
                    <a:srgbClr val="FFFFFF"/>
                  </a:solidFill>
                </a:endParaRPr>
              </a:p>
            </p:txBody>
          </p:sp>
          <p:sp>
            <p:nvSpPr>
              <p:cNvPr id="157255" name="Rectangle 583"/>
              <p:cNvSpPr>
                <a:spLocks noChangeArrowheads="1"/>
              </p:cNvSpPr>
              <p:nvPr/>
            </p:nvSpPr>
            <p:spPr bwMode="auto">
              <a:xfrm>
                <a:off x="3065" y="2251"/>
                <a:ext cx="529"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FF0000"/>
                    </a:solidFill>
                  </a:rPr>
                  <a:t>(508/334/5423)</a:t>
                </a:r>
                <a:endParaRPr lang="en-US">
                  <a:solidFill>
                    <a:srgbClr val="FFFFFF"/>
                  </a:solidFill>
                </a:endParaRPr>
              </a:p>
            </p:txBody>
          </p:sp>
          <p:sp>
            <p:nvSpPr>
              <p:cNvPr id="157256" name="Rectangle 584"/>
              <p:cNvSpPr>
                <a:spLocks noChangeArrowheads="1"/>
              </p:cNvSpPr>
              <p:nvPr/>
            </p:nvSpPr>
            <p:spPr bwMode="auto">
              <a:xfrm>
                <a:off x="3615" y="2251"/>
                <a:ext cx="29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confirms </a:t>
                </a:r>
                <a:endParaRPr lang="en-US">
                  <a:solidFill>
                    <a:srgbClr val="FFFFFF"/>
                  </a:solidFill>
                </a:endParaRPr>
              </a:p>
            </p:txBody>
          </p:sp>
          <p:sp>
            <p:nvSpPr>
              <p:cNvPr id="157257" name="Rectangle 585"/>
              <p:cNvSpPr>
                <a:spLocks noChangeArrowheads="1"/>
              </p:cNvSpPr>
              <p:nvPr/>
            </p:nvSpPr>
            <p:spPr bwMode="auto">
              <a:xfrm>
                <a:off x="2822" y="2345"/>
                <a:ext cx="322"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a:solidFill>
                      <a:srgbClr val="000514"/>
                    </a:solidFill>
                  </a:rPr>
                  <a:t>the story.</a:t>
                </a:r>
                <a:endParaRPr lang="en-US">
                  <a:solidFill>
                    <a:srgbClr val="FFFFFF"/>
                  </a:solidFill>
                </a:endParaRPr>
              </a:p>
            </p:txBody>
          </p:sp>
        </p:grpSp>
      </p:grpSp>
    </p:spTree>
    <p:extLst>
      <p:ext uri="{BB962C8B-B14F-4D97-AF65-F5344CB8AC3E}">
        <p14:creationId xmlns:p14="http://schemas.microsoft.com/office/powerpoint/2010/main" val="72663772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Rot="1" noChangeArrowheads="1"/>
          </p:cNvSpPr>
          <p:nvPr>
            <p:ph type="title"/>
          </p:nvPr>
        </p:nvSpPr>
        <p:spPr>
          <a:xfrm>
            <a:off x="381000" y="114300"/>
            <a:ext cx="8534400" cy="457200"/>
          </a:xfrm>
          <a:noFill/>
          <a:ln/>
        </p:spPr>
        <p:txBody>
          <a:bodyPr>
            <a:normAutofit fontScale="90000"/>
          </a:bodyPr>
          <a:lstStyle/>
          <a:p>
            <a:pPr>
              <a:lnSpc>
                <a:spcPct val="120000"/>
              </a:lnSpc>
            </a:pPr>
            <a:r>
              <a:rPr lang="en-US" sz="3600" dirty="0"/>
              <a:t>Performance on </a:t>
            </a:r>
            <a:r>
              <a:rPr lang="en-US" sz="3600" dirty="0" smtClean="0"/>
              <a:t>Reference Corpus</a:t>
            </a:r>
            <a:endParaRPr lang="en-US" sz="3600" dirty="0">
              <a:solidFill>
                <a:schemeClr val="tx1"/>
              </a:solidFill>
            </a:endParaRPr>
          </a:p>
        </p:txBody>
      </p:sp>
      <p:grpSp>
        <p:nvGrpSpPr>
          <p:cNvPr id="251907" name="Group 3"/>
          <p:cNvGrpSpPr>
            <a:grpSpLocks/>
          </p:cNvGrpSpPr>
          <p:nvPr/>
        </p:nvGrpSpPr>
        <p:grpSpPr bwMode="auto">
          <a:xfrm>
            <a:off x="1397001" y="960834"/>
            <a:ext cx="5994400" cy="3912394"/>
            <a:chOff x="880" y="672"/>
            <a:chExt cx="3776" cy="3286"/>
          </a:xfrm>
        </p:grpSpPr>
        <p:sp>
          <p:nvSpPr>
            <p:cNvPr id="251908" name="Rectangle 4"/>
            <p:cNvSpPr>
              <a:spLocks noChangeArrowheads="1"/>
            </p:cNvSpPr>
            <p:nvPr/>
          </p:nvSpPr>
          <p:spPr bwMode="auto">
            <a:xfrm>
              <a:off x="3833" y="672"/>
              <a:ext cx="823" cy="40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buClr>
                  <a:srgbClr val="FFCC00"/>
                </a:buClr>
                <a:buSzPct val="70000"/>
                <a:buFont typeface="Wingdings" pitchFamily="2" charset="2"/>
                <a:buNone/>
              </a:pPr>
              <a:r>
                <a:rPr lang="en-US" b="1">
                  <a:solidFill>
                    <a:srgbClr val="001146"/>
                  </a:solidFill>
                </a:rPr>
                <a:t>Precision (PPV)</a:t>
              </a:r>
            </a:p>
          </p:txBody>
        </p:sp>
        <p:sp>
          <p:nvSpPr>
            <p:cNvPr id="251909" name="Rectangle 5"/>
            <p:cNvSpPr>
              <a:spLocks noChangeArrowheads="1"/>
            </p:cNvSpPr>
            <p:nvPr/>
          </p:nvSpPr>
          <p:spPr bwMode="auto">
            <a:xfrm>
              <a:off x="3010" y="672"/>
              <a:ext cx="823" cy="40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20000"/>
                </a:spcBef>
                <a:buClr>
                  <a:srgbClr val="FFCC00"/>
                </a:buClr>
                <a:buSzPct val="70000"/>
                <a:buFont typeface="Wingdings" pitchFamily="2" charset="2"/>
                <a:buNone/>
              </a:pPr>
              <a:r>
                <a:rPr lang="en-US" b="1">
                  <a:solidFill>
                    <a:srgbClr val="001146"/>
                  </a:solidFill>
                </a:rPr>
                <a:t>Recall (Sens.)</a:t>
              </a:r>
            </a:p>
          </p:txBody>
        </p:sp>
        <p:sp>
          <p:nvSpPr>
            <p:cNvPr id="251910" name="Rectangle 6"/>
            <p:cNvSpPr>
              <a:spLocks noChangeArrowheads="1"/>
            </p:cNvSpPr>
            <p:nvPr/>
          </p:nvSpPr>
          <p:spPr bwMode="auto">
            <a:xfrm>
              <a:off x="2517" y="672"/>
              <a:ext cx="493" cy="40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11" name="Rectangle 7"/>
            <p:cNvSpPr>
              <a:spLocks noChangeArrowheads="1"/>
            </p:cNvSpPr>
            <p:nvPr/>
          </p:nvSpPr>
          <p:spPr bwMode="auto">
            <a:xfrm>
              <a:off x="1008" y="672"/>
              <a:ext cx="1509" cy="40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12" name="Rectangle 8"/>
            <p:cNvSpPr>
              <a:spLocks noChangeArrowheads="1"/>
            </p:cNvSpPr>
            <p:nvPr/>
          </p:nvSpPr>
          <p:spPr bwMode="auto">
            <a:xfrm>
              <a:off x="3833" y="3379"/>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FF3300"/>
                  </a:solidFill>
                </a:rPr>
                <a:t>0.75</a:t>
              </a:r>
            </a:p>
          </p:txBody>
        </p:sp>
        <p:sp>
          <p:nvSpPr>
            <p:cNvPr id="251913" name="Rectangle 9"/>
            <p:cNvSpPr>
              <a:spLocks noChangeArrowheads="1"/>
            </p:cNvSpPr>
            <p:nvPr/>
          </p:nvSpPr>
          <p:spPr bwMode="auto">
            <a:xfrm>
              <a:off x="3010" y="3379"/>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FF3300"/>
                  </a:solidFill>
                </a:rPr>
                <a:t>0.97</a:t>
              </a:r>
            </a:p>
          </p:txBody>
        </p:sp>
        <p:sp>
          <p:nvSpPr>
            <p:cNvPr id="251914" name="Rectangle 10"/>
            <p:cNvSpPr>
              <a:spLocks noChangeArrowheads="1"/>
            </p:cNvSpPr>
            <p:nvPr/>
          </p:nvSpPr>
          <p:spPr bwMode="auto">
            <a:xfrm>
              <a:off x="2517" y="3379"/>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FF3300"/>
                </a:solidFill>
              </a:endParaRPr>
            </a:p>
          </p:txBody>
        </p:sp>
        <p:sp>
          <p:nvSpPr>
            <p:cNvPr id="251915" name="Rectangle 11"/>
            <p:cNvSpPr>
              <a:spLocks noChangeArrowheads="1"/>
            </p:cNvSpPr>
            <p:nvPr/>
          </p:nvSpPr>
          <p:spPr bwMode="auto">
            <a:xfrm>
              <a:off x="1008" y="3379"/>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FF3300"/>
                  </a:solidFill>
                </a:rPr>
                <a:t>Algorithm</a:t>
              </a:r>
            </a:p>
          </p:txBody>
        </p:sp>
        <p:sp>
          <p:nvSpPr>
            <p:cNvPr id="251916" name="Rectangle 12"/>
            <p:cNvSpPr>
              <a:spLocks noChangeArrowheads="1"/>
            </p:cNvSpPr>
            <p:nvPr/>
          </p:nvSpPr>
          <p:spPr bwMode="auto">
            <a:xfrm>
              <a:off x="3833" y="3123"/>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0.99</a:t>
              </a:r>
            </a:p>
          </p:txBody>
        </p:sp>
        <p:sp>
          <p:nvSpPr>
            <p:cNvPr id="251917" name="Rectangle 13"/>
            <p:cNvSpPr>
              <a:spLocks noChangeArrowheads="1"/>
            </p:cNvSpPr>
            <p:nvPr/>
          </p:nvSpPr>
          <p:spPr bwMode="auto">
            <a:xfrm>
              <a:off x="3010" y="3123"/>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0.99</a:t>
              </a:r>
            </a:p>
          </p:txBody>
        </p:sp>
        <p:sp>
          <p:nvSpPr>
            <p:cNvPr id="251918" name="Rectangle 14"/>
            <p:cNvSpPr>
              <a:spLocks noChangeArrowheads="1"/>
            </p:cNvSpPr>
            <p:nvPr/>
          </p:nvSpPr>
          <p:spPr bwMode="auto">
            <a:xfrm>
              <a:off x="2517" y="3123"/>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Max</a:t>
              </a:r>
            </a:p>
          </p:txBody>
        </p:sp>
        <p:sp>
          <p:nvSpPr>
            <p:cNvPr id="251919" name="Rectangle 15"/>
            <p:cNvSpPr>
              <a:spLocks noChangeArrowheads="1"/>
            </p:cNvSpPr>
            <p:nvPr/>
          </p:nvSpPr>
          <p:spPr bwMode="auto">
            <a:xfrm>
              <a:off x="1008" y="3123"/>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20" name="Rectangle 16"/>
            <p:cNvSpPr>
              <a:spLocks noChangeArrowheads="1"/>
            </p:cNvSpPr>
            <p:nvPr/>
          </p:nvSpPr>
          <p:spPr bwMode="auto">
            <a:xfrm>
              <a:off x="3833" y="2867"/>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0.95</a:t>
              </a:r>
            </a:p>
          </p:txBody>
        </p:sp>
        <p:sp>
          <p:nvSpPr>
            <p:cNvPr id="251921" name="Rectangle 17"/>
            <p:cNvSpPr>
              <a:spLocks noChangeArrowheads="1"/>
            </p:cNvSpPr>
            <p:nvPr/>
          </p:nvSpPr>
          <p:spPr bwMode="auto">
            <a:xfrm>
              <a:off x="3010" y="2867"/>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0.98</a:t>
              </a:r>
            </a:p>
          </p:txBody>
        </p:sp>
        <p:sp>
          <p:nvSpPr>
            <p:cNvPr id="251922" name="Rectangle 18"/>
            <p:cNvSpPr>
              <a:spLocks noChangeArrowheads="1"/>
            </p:cNvSpPr>
            <p:nvPr/>
          </p:nvSpPr>
          <p:spPr bwMode="auto">
            <a:xfrm>
              <a:off x="2517" y="2867"/>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Min</a:t>
              </a:r>
            </a:p>
          </p:txBody>
        </p:sp>
        <p:sp>
          <p:nvSpPr>
            <p:cNvPr id="251923" name="Rectangle 19"/>
            <p:cNvSpPr>
              <a:spLocks noChangeArrowheads="1"/>
            </p:cNvSpPr>
            <p:nvPr/>
          </p:nvSpPr>
          <p:spPr bwMode="auto">
            <a:xfrm>
              <a:off x="1008" y="2867"/>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24" name="Rectangle 20"/>
            <p:cNvSpPr>
              <a:spLocks noChangeArrowheads="1"/>
            </p:cNvSpPr>
            <p:nvPr/>
          </p:nvSpPr>
          <p:spPr bwMode="auto">
            <a:xfrm>
              <a:off x="3833" y="2611"/>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0.97</a:t>
              </a:r>
            </a:p>
          </p:txBody>
        </p:sp>
        <p:sp>
          <p:nvSpPr>
            <p:cNvPr id="251925" name="Rectangle 21"/>
            <p:cNvSpPr>
              <a:spLocks noChangeArrowheads="1"/>
            </p:cNvSpPr>
            <p:nvPr/>
          </p:nvSpPr>
          <p:spPr bwMode="auto">
            <a:xfrm>
              <a:off x="3010" y="2611"/>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0.98</a:t>
              </a:r>
            </a:p>
          </p:txBody>
        </p:sp>
        <p:sp>
          <p:nvSpPr>
            <p:cNvPr id="251926" name="Rectangle 22"/>
            <p:cNvSpPr>
              <a:spLocks noChangeArrowheads="1"/>
            </p:cNvSpPr>
            <p:nvPr/>
          </p:nvSpPr>
          <p:spPr bwMode="auto">
            <a:xfrm>
              <a:off x="2517" y="2611"/>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Avg</a:t>
              </a:r>
            </a:p>
          </p:txBody>
        </p:sp>
        <p:sp>
          <p:nvSpPr>
            <p:cNvPr id="251927" name="Rectangle 23"/>
            <p:cNvSpPr>
              <a:spLocks noChangeArrowheads="1"/>
            </p:cNvSpPr>
            <p:nvPr/>
          </p:nvSpPr>
          <p:spPr bwMode="auto">
            <a:xfrm>
              <a:off x="1008" y="2611"/>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Team of three MD’s</a:t>
              </a:r>
            </a:p>
          </p:txBody>
        </p:sp>
        <p:sp>
          <p:nvSpPr>
            <p:cNvPr id="251928" name="Rectangle 24"/>
            <p:cNvSpPr>
              <a:spLocks noChangeArrowheads="1"/>
            </p:cNvSpPr>
            <p:nvPr/>
          </p:nvSpPr>
          <p:spPr bwMode="auto">
            <a:xfrm>
              <a:off x="3833" y="2355"/>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0.99</a:t>
              </a:r>
            </a:p>
          </p:txBody>
        </p:sp>
        <p:sp>
          <p:nvSpPr>
            <p:cNvPr id="251929" name="Rectangle 25"/>
            <p:cNvSpPr>
              <a:spLocks noChangeArrowheads="1"/>
            </p:cNvSpPr>
            <p:nvPr/>
          </p:nvSpPr>
          <p:spPr bwMode="auto">
            <a:xfrm>
              <a:off x="3010" y="2355"/>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0.98</a:t>
              </a:r>
            </a:p>
          </p:txBody>
        </p:sp>
        <p:sp>
          <p:nvSpPr>
            <p:cNvPr id="251930" name="Rectangle 26"/>
            <p:cNvSpPr>
              <a:spLocks noChangeArrowheads="1"/>
            </p:cNvSpPr>
            <p:nvPr/>
          </p:nvSpPr>
          <p:spPr bwMode="auto">
            <a:xfrm>
              <a:off x="2517" y="2355"/>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Max</a:t>
              </a:r>
            </a:p>
          </p:txBody>
        </p:sp>
        <p:sp>
          <p:nvSpPr>
            <p:cNvPr id="251931" name="Rectangle 27"/>
            <p:cNvSpPr>
              <a:spLocks noChangeArrowheads="1"/>
            </p:cNvSpPr>
            <p:nvPr/>
          </p:nvSpPr>
          <p:spPr bwMode="auto">
            <a:xfrm>
              <a:off x="1008" y="2355"/>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32" name="Rectangle 28"/>
            <p:cNvSpPr>
              <a:spLocks noChangeArrowheads="1"/>
            </p:cNvSpPr>
            <p:nvPr/>
          </p:nvSpPr>
          <p:spPr bwMode="auto">
            <a:xfrm>
              <a:off x="3833" y="2099"/>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0.95</a:t>
              </a:r>
            </a:p>
          </p:txBody>
        </p:sp>
        <p:sp>
          <p:nvSpPr>
            <p:cNvPr id="251933" name="Rectangle 29"/>
            <p:cNvSpPr>
              <a:spLocks noChangeArrowheads="1"/>
            </p:cNvSpPr>
            <p:nvPr/>
          </p:nvSpPr>
          <p:spPr bwMode="auto">
            <a:xfrm>
              <a:off x="3010" y="2099"/>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0.89</a:t>
              </a:r>
            </a:p>
          </p:txBody>
        </p:sp>
        <p:sp>
          <p:nvSpPr>
            <p:cNvPr id="251934" name="Rectangle 30"/>
            <p:cNvSpPr>
              <a:spLocks noChangeArrowheads="1"/>
            </p:cNvSpPr>
            <p:nvPr/>
          </p:nvSpPr>
          <p:spPr bwMode="auto">
            <a:xfrm>
              <a:off x="2517" y="2099"/>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Min</a:t>
              </a:r>
            </a:p>
          </p:txBody>
        </p:sp>
        <p:sp>
          <p:nvSpPr>
            <p:cNvPr id="251935" name="Rectangle 31"/>
            <p:cNvSpPr>
              <a:spLocks noChangeArrowheads="1"/>
            </p:cNvSpPr>
            <p:nvPr/>
          </p:nvSpPr>
          <p:spPr bwMode="auto">
            <a:xfrm>
              <a:off x="1008" y="2099"/>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36" name="Rectangle 32"/>
            <p:cNvSpPr>
              <a:spLocks noChangeArrowheads="1"/>
            </p:cNvSpPr>
            <p:nvPr/>
          </p:nvSpPr>
          <p:spPr bwMode="auto">
            <a:xfrm>
              <a:off x="3833" y="1843"/>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0.97</a:t>
              </a:r>
            </a:p>
          </p:txBody>
        </p:sp>
        <p:sp>
          <p:nvSpPr>
            <p:cNvPr id="251937" name="Rectangle 33"/>
            <p:cNvSpPr>
              <a:spLocks noChangeArrowheads="1"/>
            </p:cNvSpPr>
            <p:nvPr/>
          </p:nvSpPr>
          <p:spPr bwMode="auto">
            <a:xfrm>
              <a:off x="3010" y="1843"/>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0.94</a:t>
              </a:r>
            </a:p>
          </p:txBody>
        </p:sp>
        <p:sp>
          <p:nvSpPr>
            <p:cNvPr id="251938" name="Rectangle 34"/>
            <p:cNvSpPr>
              <a:spLocks noChangeArrowheads="1"/>
            </p:cNvSpPr>
            <p:nvPr/>
          </p:nvSpPr>
          <p:spPr bwMode="auto">
            <a:xfrm>
              <a:off x="2517" y="1843"/>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Avg</a:t>
              </a:r>
            </a:p>
          </p:txBody>
        </p:sp>
        <p:sp>
          <p:nvSpPr>
            <p:cNvPr id="251939" name="Rectangle 35"/>
            <p:cNvSpPr>
              <a:spLocks noChangeArrowheads="1"/>
            </p:cNvSpPr>
            <p:nvPr/>
          </p:nvSpPr>
          <p:spPr bwMode="auto">
            <a:xfrm>
              <a:off x="1008" y="1843"/>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Team of two MDs</a:t>
              </a:r>
            </a:p>
          </p:txBody>
        </p:sp>
        <p:sp>
          <p:nvSpPr>
            <p:cNvPr id="251940" name="Rectangle 36"/>
            <p:cNvSpPr>
              <a:spLocks noChangeArrowheads="1"/>
            </p:cNvSpPr>
            <p:nvPr/>
          </p:nvSpPr>
          <p:spPr bwMode="auto">
            <a:xfrm>
              <a:off x="3833" y="1587"/>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1.00</a:t>
              </a:r>
            </a:p>
          </p:txBody>
        </p:sp>
        <p:sp>
          <p:nvSpPr>
            <p:cNvPr id="251941" name="Rectangle 37"/>
            <p:cNvSpPr>
              <a:spLocks noChangeArrowheads="1"/>
            </p:cNvSpPr>
            <p:nvPr/>
          </p:nvSpPr>
          <p:spPr bwMode="auto">
            <a:xfrm>
              <a:off x="3010" y="1587"/>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0.94</a:t>
              </a:r>
            </a:p>
          </p:txBody>
        </p:sp>
        <p:sp>
          <p:nvSpPr>
            <p:cNvPr id="251942" name="Rectangle 38"/>
            <p:cNvSpPr>
              <a:spLocks noChangeArrowheads="1"/>
            </p:cNvSpPr>
            <p:nvPr/>
          </p:nvSpPr>
          <p:spPr bwMode="auto">
            <a:xfrm>
              <a:off x="2517" y="1587"/>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Max</a:t>
              </a:r>
            </a:p>
          </p:txBody>
        </p:sp>
        <p:sp>
          <p:nvSpPr>
            <p:cNvPr id="251943" name="Rectangle 39"/>
            <p:cNvSpPr>
              <a:spLocks noChangeArrowheads="1"/>
            </p:cNvSpPr>
            <p:nvPr/>
          </p:nvSpPr>
          <p:spPr bwMode="auto">
            <a:xfrm>
              <a:off x="1008" y="1587"/>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44" name="Rectangle 40"/>
            <p:cNvSpPr>
              <a:spLocks noChangeArrowheads="1"/>
            </p:cNvSpPr>
            <p:nvPr/>
          </p:nvSpPr>
          <p:spPr bwMode="auto">
            <a:xfrm>
              <a:off x="3833" y="1331"/>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0.95</a:t>
              </a:r>
            </a:p>
          </p:txBody>
        </p:sp>
        <p:sp>
          <p:nvSpPr>
            <p:cNvPr id="251945" name="Rectangle 41"/>
            <p:cNvSpPr>
              <a:spLocks noChangeArrowheads="1"/>
            </p:cNvSpPr>
            <p:nvPr/>
          </p:nvSpPr>
          <p:spPr bwMode="auto">
            <a:xfrm>
              <a:off x="3010" y="1331"/>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0.63</a:t>
              </a:r>
            </a:p>
          </p:txBody>
        </p:sp>
        <p:sp>
          <p:nvSpPr>
            <p:cNvPr id="251946" name="Rectangle 42"/>
            <p:cNvSpPr>
              <a:spLocks noChangeArrowheads="1"/>
            </p:cNvSpPr>
            <p:nvPr/>
          </p:nvSpPr>
          <p:spPr bwMode="auto">
            <a:xfrm>
              <a:off x="2517" y="1331"/>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Min</a:t>
              </a:r>
            </a:p>
          </p:txBody>
        </p:sp>
        <p:sp>
          <p:nvSpPr>
            <p:cNvPr id="251947" name="Rectangle 43"/>
            <p:cNvSpPr>
              <a:spLocks noChangeArrowheads="1"/>
            </p:cNvSpPr>
            <p:nvPr/>
          </p:nvSpPr>
          <p:spPr bwMode="auto">
            <a:xfrm>
              <a:off x="1008" y="1331"/>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endParaRPr lang="en-US" b="1">
                <a:solidFill>
                  <a:srgbClr val="001146"/>
                </a:solidFill>
              </a:endParaRPr>
            </a:p>
          </p:txBody>
        </p:sp>
        <p:sp>
          <p:nvSpPr>
            <p:cNvPr id="251948" name="Rectangle 44"/>
            <p:cNvSpPr>
              <a:spLocks noChangeArrowheads="1"/>
            </p:cNvSpPr>
            <p:nvPr/>
          </p:nvSpPr>
          <p:spPr bwMode="auto">
            <a:xfrm>
              <a:off x="3833" y="1075"/>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0.98</a:t>
              </a:r>
            </a:p>
          </p:txBody>
        </p:sp>
        <p:sp>
          <p:nvSpPr>
            <p:cNvPr id="251949" name="Rectangle 45"/>
            <p:cNvSpPr>
              <a:spLocks noChangeArrowheads="1"/>
            </p:cNvSpPr>
            <p:nvPr/>
          </p:nvSpPr>
          <p:spPr bwMode="auto">
            <a:xfrm>
              <a:off x="3010" y="1075"/>
              <a:ext cx="82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0.81</a:t>
              </a:r>
            </a:p>
          </p:txBody>
        </p:sp>
        <p:sp>
          <p:nvSpPr>
            <p:cNvPr id="251950" name="Rectangle 46"/>
            <p:cNvSpPr>
              <a:spLocks noChangeArrowheads="1"/>
            </p:cNvSpPr>
            <p:nvPr/>
          </p:nvSpPr>
          <p:spPr bwMode="auto">
            <a:xfrm>
              <a:off x="2517" y="1075"/>
              <a:ext cx="493"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Avg</a:t>
              </a:r>
            </a:p>
          </p:txBody>
        </p:sp>
        <p:sp>
          <p:nvSpPr>
            <p:cNvPr id="251951" name="Rectangle 47"/>
            <p:cNvSpPr>
              <a:spLocks noChangeArrowheads="1"/>
            </p:cNvSpPr>
            <p:nvPr/>
          </p:nvSpPr>
          <p:spPr bwMode="auto">
            <a:xfrm>
              <a:off x="1008" y="1075"/>
              <a:ext cx="1509" cy="256"/>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FFCC00"/>
                </a:buClr>
                <a:buSzPct val="70000"/>
                <a:buFont typeface="Wingdings" pitchFamily="2" charset="2"/>
                <a:buNone/>
              </a:pPr>
              <a:r>
                <a:rPr lang="en-US" b="1">
                  <a:solidFill>
                    <a:srgbClr val="001146"/>
                  </a:solidFill>
                </a:rPr>
                <a:t>Single MD</a:t>
              </a:r>
            </a:p>
          </p:txBody>
        </p:sp>
        <p:sp>
          <p:nvSpPr>
            <p:cNvPr id="251952" name="Line 48"/>
            <p:cNvSpPr>
              <a:spLocks noChangeShapeType="1"/>
            </p:cNvSpPr>
            <p:nvPr/>
          </p:nvSpPr>
          <p:spPr bwMode="auto">
            <a:xfrm>
              <a:off x="2517" y="672"/>
              <a:ext cx="0" cy="2963"/>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3" name="Line 49"/>
            <p:cNvSpPr>
              <a:spLocks noChangeShapeType="1"/>
            </p:cNvSpPr>
            <p:nvPr/>
          </p:nvSpPr>
          <p:spPr bwMode="auto">
            <a:xfrm>
              <a:off x="3010" y="672"/>
              <a:ext cx="0" cy="2963"/>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4" name="Line 50"/>
            <p:cNvSpPr>
              <a:spLocks noChangeShapeType="1"/>
            </p:cNvSpPr>
            <p:nvPr/>
          </p:nvSpPr>
          <p:spPr bwMode="auto">
            <a:xfrm>
              <a:off x="3833" y="672"/>
              <a:ext cx="0" cy="2963"/>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5" name="Line 51"/>
            <p:cNvSpPr>
              <a:spLocks noChangeShapeType="1"/>
            </p:cNvSpPr>
            <p:nvPr/>
          </p:nvSpPr>
          <p:spPr bwMode="auto">
            <a:xfrm>
              <a:off x="1008" y="1075"/>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6" name="Line 52"/>
            <p:cNvSpPr>
              <a:spLocks noChangeShapeType="1"/>
            </p:cNvSpPr>
            <p:nvPr/>
          </p:nvSpPr>
          <p:spPr bwMode="auto">
            <a:xfrm>
              <a:off x="1008" y="1331"/>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7" name="Line 53"/>
            <p:cNvSpPr>
              <a:spLocks noChangeShapeType="1"/>
            </p:cNvSpPr>
            <p:nvPr/>
          </p:nvSpPr>
          <p:spPr bwMode="auto">
            <a:xfrm>
              <a:off x="1008" y="1587"/>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8" name="Line 54"/>
            <p:cNvSpPr>
              <a:spLocks noChangeShapeType="1"/>
            </p:cNvSpPr>
            <p:nvPr/>
          </p:nvSpPr>
          <p:spPr bwMode="auto">
            <a:xfrm>
              <a:off x="1008" y="1843"/>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59" name="Line 55"/>
            <p:cNvSpPr>
              <a:spLocks noChangeShapeType="1"/>
            </p:cNvSpPr>
            <p:nvPr/>
          </p:nvSpPr>
          <p:spPr bwMode="auto">
            <a:xfrm>
              <a:off x="1008" y="2099"/>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0" name="Line 56"/>
            <p:cNvSpPr>
              <a:spLocks noChangeShapeType="1"/>
            </p:cNvSpPr>
            <p:nvPr/>
          </p:nvSpPr>
          <p:spPr bwMode="auto">
            <a:xfrm>
              <a:off x="1008" y="2355"/>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1" name="Line 57"/>
            <p:cNvSpPr>
              <a:spLocks noChangeShapeType="1"/>
            </p:cNvSpPr>
            <p:nvPr/>
          </p:nvSpPr>
          <p:spPr bwMode="auto">
            <a:xfrm>
              <a:off x="1008" y="2611"/>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2" name="Line 58"/>
            <p:cNvSpPr>
              <a:spLocks noChangeShapeType="1"/>
            </p:cNvSpPr>
            <p:nvPr/>
          </p:nvSpPr>
          <p:spPr bwMode="auto">
            <a:xfrm>
              <a:off x="1008" y="2867"/>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3" name="Line 59"/>
            <p:cNvSpPr>
              <a:spLocks noChangeShapeType="1"/>
            </p:cNvSpPr>
            <p:nvPr/>
          </p:nvSpPr>
          <p:spPr bwMode="auto">
            <a:xfrm>
              <a:off x="1008" y="3123"/>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4" name="Line 60"/>
            <p:cNvSpPr>
              <a:spLocks noChangeShapeType="1"/>
            </p:cNvSpPr>
            <p:nvPr/>
          </p:nvSpPr>
          <p:spPr bwMode="auto">
            <a:xfrm>
              <a:off x="1008" y="3379"/>
              <a:ext cx="3648"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5" name="Line 61"/>
            <p:cNvSpPr>
              <a:spLocks noChangeShapeType="1"/>
            </p:cNvSpPr>
            <p:nvPr/>
          </p:nvSpPr>
          <p:spPr bwMode="auto">
            <a:xfrm>
              <a:off x="1008" y="672"/>
              <a:ext cx="3648" cy="0"/>
            </a:xfrm>
            <a:prstGeom prst="line">
              <a:avLst/>
            </a:prstGeom>
            <a:noFill/>
            <a:ln w="19050" cap="sq">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6" name="Line 62"/>
            <p:cNvSpPr>
              <a:spLocks noChangeShapeType="1"/>
            </p:cNvSpPr>
            <p:nvPr/>
          </p:nvSpPr>
          <p:spPr bwMode="auto">
            <a:xfrm>
              <a:off x="1008" y="672"/>
              <a:ext cx="0" cy="2963"/>
            </a:xfrm>
            <a:prstGeom prst="line">
              <a:avLst/>
            </a:prstGeom>
            <a:noFill/>
            <a:ln w="19050" cap="sq">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7" name="Line 63"/>
            <p:cNvSpPr>
              <a:spLocks noChangeShapeType="1"/>
            </p:cNvSpPr>
            <p:nvPr/>
          </p:nvSpPr>
          <p:spPr bwMode="auto">
            <a:xfrm>
              <a:off x="4656" y="672"/>
              <a:ext cx="0" cy="2963"/>
            </a:xfrm>
            <a:prstGeom prst="line">
              <a:avLst/>
            </a:prstGeom>
            <a:noFill/>
            <a:ln w="19050" cap="sq">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8" name="Line 64"/>
            <p:cNvSpPr>
              <a:spLocks noChangeShapeType="1"/>
            </p:cNvSpPr>
            <p:nvPr/>
          </p:nvSpPr>
          <p:spPr bwMode="auto">
            <a:xfrm>
              <a:off x="1008" y="3635"/>
              <a:ext cx="3648" cy="0"/>
            </a:xfrm>
            <a:prstGeom prst="line">
              <a:avLst/>
            </a:prstGeom>
            <a:noFill/>
            <a:ln w="19050" cap="sq">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FFFFFF"/>
                </a:solidFill>
              </a:endParaRPr>
            </a:p>
          </p:txBody>
        </p:sp>
        <p:sp>
          <p:nvSpPr>
            <p:cNvPr id="251969" name="Text Box 65"/>
            <p:cNvSpPr txBox="1">
              <a:spLocks noChangeArrowheads="1"/>
            </p:cNvSpPr>
            <p:nvPr/>
          </p:nvSpPr>
          <p:spPr bwMode="auto">
            <a:xfrm>
              <a:off x="880" y="3648"/>
              <a:ext cx="3514" cy="310"/>
            </a:xfrm>
            <a:prstGeom prst="rect">
              <a:avLst/>
            </a:prstGeom>
            <a:solidFill>
              <a:schemeClr val="tx2"/>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000000"/>
                  </a:solidFill>
                </a:rPr>
                <a:t>FN rate – 2 per 10,000 words    No patient names missed</a:t>
              </a:r>
            </a:p>
          </p:txBody>
        </p:sp>
      </p:grpSp>
      <p:sp>
        <p:nvSpPr>
          <p:cNvPr id="251970" name="Rectangle 66"/>
          <p:cNvSpPr>
            <a:spLocks noChangeArrowheads="1"/>
          </p:cNvSpPr>
          <p:nvPr/>
        </p:nvSpPr>
        <p:spPr bwMode="auto">
          <a:xfrm>
            <a:off x="3240088" y="4891087"/>
            <a:ext cx="527144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i="1" dirty="0">
                <a:solidFill>
                  <a:srgbClr val="FFFFFF"/>
                </a:solidFill>
                <a:effectLst>
                  <a:outerShdw blurRad="38100" dist="38100" dir="2700000" algn="tl">
                    <a:srgbClr val="000000"/>
                  </a:outerShdw>
                </a:effectLst>
              </a:rPr>
              <a:t>(BMC Medical Informatics and Decision Making</a:t>
            </a:r>
            <a:r>
              <a:rPr lang="en-US" sz="1600" b="1" dirty="0">
                <a:solidFill>
                  <a:srgbClr val="FFFFFF"/>
                </a:solidFill>
                <a:effectLst>
                  <a:outerShdw blurRad="38100" dist="38100" dir="2700000" algn="tl">
                    <a:srgbClr val="000000"/>
                  </a:outerShdw>
                </a:effectLst>
              </a:rPr>
              <a:t>  2008, 8:32)</a:t>
            </a:r>
          </a:p>
        </p:txBody>
      </p:sp>
      <p:sp>
        <p:nvSpPr>
          <p:cNvPr id="2" name="TextBox 1"/>
          <p:cNvSpPr txBox="1"/>
          <p:nvPr/>
        </p:nvSpPr>
        <p:spPr>
          <a:xfrm>
            <a:off x="1524001" y="557167"/>
            <a:ext cx="5522165" cy="400110"/>
          </a:xfrm>
          <a:prstGeom prst="rect">
            <a:avLst/>
          </a:prstGeom>
          <a:noFill/>
        </p:spPr>
        <p:txBody>
          <a:bodyPr wrap="none" rtlCol="0">
            <a:spAutoFit/>
          </a:bodyPr>
          <a:lstStyle/>
          <a:p>
            <a:r>
              <a:rPr lang="en-US" sz="2000" dirty="0">
                <a:solidFill>
                  <a:srgbClr val="FFFFFF"/>
                </a:solidFill>
              </a:rPr>
              <a:t>(350,000 words from 2,785 nursing progress notes)</a:t>
            </a:r>
          </a:p>
        </p:txBody>
      </p:sp>
    </p:spTree>
    <p:extLst>
      <p:ext uri="{BB962C8B-B14F-4D97-AF65-F5344CB8AC3E}">
        <p14:creationId xmlns:p14="http://schemas.microsoft.com/office/powerpoint/2010/main" val="173282212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rrowheads="1"/>
          </p:cNvSpPr>
          <p:nvPr>
            <p:ph type="title"/>
          </p:nvPr>
        </p:nvSpPr>
        <p:spPr>
          <a:xfrm>
            <a:off x="457200" y="114301"/>
            <a:ext cx="8229600" cy="746522"/>
          </a:xfrm>
        </p:spPr>
        <p:txBody>
          <a:bodyPr/>
          <a:lstStyle/>
          <a:p>
            <a:pPr>
              <a:lnSpc>
                <a:spcPct val="80000"/>
              </a:lnSpc>
            </a:pPr>
            <a:r>
              <a:rPr lang="en-US" dirty="0" smtClean="0"/>
              <a:t>MIMIC II – v2.6 </a:t>
            </a:r>
            <a:endParaRPr lang="en-US" dirty="0"/>
          </a:p>
        </p:txBody>
      </p:sp>
      <p:sp>
        <p:nvSpPr>
          <p:cNvPr id="140291" name="Rectangle 3"/>
          <p:cNvSpPr>
            <a:spLocks noGrp="1" noChangeArrowheads="1"/>
          </p:cNvSpPr>
          <p:nvPr>
            <p:ph idx="1"/>
          </p:nvPr>
        </p:nvSpPr>
        <p:spPr>
          <a:xfrm>
            <a:off x="838200" y="1028700"/>
            <a:ext cx="7467600" cy="3543300"/>
          </a:xfrm>
        </p:spPr>
        <p:txBody>
          <a:bodyPr>
            <a:normAutofit fontScale="85000" lnSpcReduction="20000"/>
          </a:bodyPr>
          <a:lstStyle/>
          <a:p>
            <a:pPr>
              <a:lnSpc>
                <a:spcPct val="90000"/>
              </a:lnSpc>
              <a:buSzPct val="135000"/>
              <a:buFont typeface="Wingdings" pitchFamily="2" charset="2"/>
              <a:buChar char="§"/>
            </a:pPr>
            <a:r>
              <a:rPr lang="en-US" sz="2400" dirty="0"/>
              <a:t>ICU admission records </a:t>
            </a:r>
            <a:r>
              <a:rPr lang="en-US" sz="2400" dirty="0" smtClean="0"/>
              <a:t>– 40,426  </a:t>
            </a:r>
            <a:r>
              <a:rPr lang="en-US" sz="2400" dirty="0"/>
              <a:t>(2001 – </a:t>
            </a:r>
            <a:r>
              <a:rPr lang="en-US" sz="2400" dirty="0" smtClean="0"/>
              <a:t>2008)</a:t>
            </a:r>
            <a:endParaRPr lang="en-US" sz="2400" dirty="0"/>
          </a:p>
          <a:p>
            <a:pPr lvl="1">
              <a:lnSpc>
                <a:spcPct val="90000"/>
              </a:lnSpc>
            </a:pPr>
            <a:r>
              <a:rPr lang="en-US" sz="2000" dirty="0" smtClean="0"/>
              <a:t>32,332 </a:t>
            </a:r>
            <a:r>
              <a:rPr lang="en-US" sz="2000" dirty="0"/>
              <a:t>adults</a:t>
            </a:r>
          </a:p>
          <a:p>
            <a:pPr lvl="1">
              <a:lnSpc>
                <a:spcPct val="90000"/>
              </a:lnSpc>
            </a:pPr>
            <a:r>
              <a:rPr lang="en-US" sz="2000" dirty="0" smtClean="0"/>
              <a:t>  8,087 </a:t>
            </a:r>
            <a:r>
              <a:rPr lang="en-US" sz="2000" dirty="0"/>
              <a:t>neonates</a:t>
            </a:r>
          </a:p>
          <a:p>
            <a:pPr>
              <a:lnSpc>
                <a:spcPct val="110000"/>
              </a:lnSpc>
            </a:pPr>
            <a:r>
              <a:rPr lang="en-US" sz="2400" dirty="0"/>
              <a:t>Distribution (adults)</a:t>
            </a:r>
          </a:p>
          <a:p>
            <a:pPr lvl="1">
              <a:lnSpc>
                <a:spcPct val="90000"/>
              </a:lnSpc>
            </a:pPr>
            <a:r>
              <a:rPr lang="en-US" sz="2000" dirty="0"/>
              <a:t>MICU -  </a:t>
            </a:r>
            <a:r>
              <a:rPr lang="en-US" sz="2000" dirty="0" smtClean="0"/>
              <a:t>40%</a:t>
            </a:r>
            <a:endParaRPr lang="en-US" sz="2000" dirty="0"/>
          </a:p>
          <a:p>
            <a:pPr lvl="1">
              <a:lnSpc>
                <a:spcPct val="90000"/>
              </a:lnSpc>
            </a:pPr>
            <a:r>
              <a:rPr lang="en-US" sz="2000" dirty="0"/>
              <a:t>SICU –  </a:t>
            </a:r>
            <a:r>
              <a:rPr lang="en-US" sz="2000" dirty="0" smtClean="0"/>
              <a:t>25%</a:t>
            </a:r>
            <a:endParaRPr lang="en-US" sz="2000" dirty="0"/>
          </a:p>
          <a:p>
            <a:pPr lvl="1">
              <a:lnSpc>
                <a:spcPct val="90000"/>
              </a:lnSpc>
            </a:pPr>
            <a:r>
              <a:rPr lang="en-US" sz="2000" dirty="0"/>
              <a:t>CSRU – </a:t>
            </a:r>
            <a:r>
              <a:rPr lang="en-US" sz="2000" dirty="0" smtClean="0"/>
              <a:t>19%</a:t>
            </a:r>
            <a:endParaRPr lang="en-US" sz="2000" dirty="0"/>
          </a:p>
          <a:p>
            <a:pPr lvl="1">
              <a:lnSpc>
                <a:spcPct val="90000"/>
              </a:lnSpc>
            </a:pPr>
            <a:r>
              <a:rPr lang="en-US" sz="2000" dirty="0"/>
              <a:t>CCU –   15</a:t>
            </a:r>
            <a:r>
              <a:rPr lang="en-US" sz="2000" dirty="0" smtClean="0"/>
              <a:t>%</a:t>
            </a:r>
          </a:p>
          <a:p>
            <a:pPr>
              <a:lnSpc>
                <a:spcPct val="90000"/>
              </a:lnSpc>
            </a:pPr>
            <a:r>
              <a:rPr lang="en-US" sz="2400" dirty="0" smtClean="0"/>
              <a:t>Hospital mortality (percent of unit stays) = 11.7%</a:t>
            </a:r>
            <a:endParaRPr lang="en-US" sz="2400" dirty="0"/>
          </a:p>
          <a:p>
            <a:pPr>
              <a:lnSpc>
                <a:spcPct val="110000"/>
              </a:lnSpc>
            </a:pPr>
            <a:r>
              <a:rPr lang="en-US" sz="2400" dirty="0"/>
              <a:t>Records </a:t>
            </a:r>
            <a:r>
              <a:rPr lang="en-US" sz="2400" dirty="0" smtClean="0"/>
              <a:t>with matched waveforms &amp; trends ~ 5,000 </a:t>
            </a:r>
            <a:endParaRPr lang="en-US" sz="2400" dirty="0"/>
          </a:p>
          <a:p>
            <a:pPr>
              <a:lnSpc>
                <a:spcPct val="90000"/>
              </a:lnSpc>
            </a:pPr>
            <a:r>
              <a:rPr lang="en-US" sz="2400" dirty="0"/>
              <a:t>Database size </a:t>
            </a:r>
          </a:p>
          <a:p>
            <a:pPr lvl="1">
              <a:lnSpc>
                <a:spcPct val="90000"/>
              </a:lnSpc>
            </a:pPr>
            <a:r>
              <a:rPr lang="en-US" sz="2000" dirty="0" smtClean="0"/>
              <a:t>Waveforms ~ 4 TB</a:t>
            </a:r>
          </a:p>
          <a:p>
            <a:pPr lvl="1">
              <a:lnSpc>
                <a:spcPct val="90000"/>
              </a:lnSpc>
            </a:pPr>
            <a:r>
              <a:rPr lang="en-US" sz="2000" dirty="0" smtClean="0"/>
              <a:t>Clinical ~ 200 GB</a:t>
            </a:r>
            <a:endParaRPr lang="en-US" sz="2000" dirty="0"/>
          </a:p>
        </p:txBody>
      </p:sp>
    </p:spTree>
    <p:extLst>
      <p:ext uri="{BB962C8B-B14F-4D97-AF65-F5344CB8AC3E}">
        <p14:creationId xmlns:p14="http://schemas.microsoft.com/office/powerpoint/2010/main" val="252973088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p:cNvSpPr>
            <a:spLocks noGrp="1" noRot="1" noChangeArrowheads="1"/>
          </p:cNvSpPr>
          <p:nvPr>
            <p:ph type="title"/>
          </p:nvPr>
        </p:nvSpPr>
        <p:spPr>
          <a:xfrm>
            <a:off x="457200" y="0"/>
            <a:ext cx="8229600" cy="857250"/>
          </a:xfrm>
        </p:spPr>
        <p:txBody>
          <a:bodyPr/>
          <a:lstStyle/>
          <a:p>
            <a:r>
              <a:rPr lang="en-US" dirty="0"/>
              <a:t>“Open” MIMIC II</a:t>
            </a:r>
          </a:p>
        </p:txBody>
      </p:sp>
      <p:sp>
        <p:nvSpPr>
          <p:cNvPr id="166916" name="Rectangle 4"/>
          <p:cNvSpPr>
            <a:spLocks noGrp="1" noChangeArrowheads="1"/>
          </p:cNvSpPr>
          <p:nvPr>
            <p:ph sz="half" idx="1"/>
          </p:nvPr>
        </p:nvSpPr>
        <p:spPr>
          <a:xfrm>
            <a:off x="4572000" y="857251"/>
            <a:ext cx="4419600" cy="1498997"/>
          </a:xfrm>
        </p:spPr>
        <p:txBody>
          <a:bodyPr>
            <a:normAutofit fontScale="77500" lnSpcReduction="20000"/>
          </a:bodyPr>
          <a:lstStyle/>
          <a:p>
            <a:pPr algn="ctr">
              <a:spcBef>
                <a:spcPts val="0"/>
              </a:spcBef>
            </a:pPr>
            <a:r>
              <a:rPr lang="en-US" sz="2000" dirty="0"/>
              <a:t>Full MIMIC II database </a:t>
            </a:r>
            <a:r>
              <a:rPr lang="en-US" sz="2000" dirty="0" smtClean="0"/>
              <a:t>is </a:t>
            </a:r>
            <a:r>
              <a:rPr lang="en-US" sz="2000" dirty="0"/>
              <a:t>freely </a:t>
            </a:r>
            <a:r>
              <a:rPr lang="en-US" sz="2000" dirty="0" smtClean="0"/>
              <a:t>available, </a:t>
            </a:r>
            <a:r>
              <a:rPr lang="en-US" sz="2000" dirty="0"/>
              <a:t>subject only to </a:t>
            </a:r>
            <a:r>
              <a:rPr lang="en-US" sz="2000" dirty="0" smtClean="0"/>
              <a:t>a</a:t>
            </a:r>
          </a:p>
          <a:p>
            <a:pPr marL="0" indent="0" algn="ctr">
              <a:spcBef>
                <a:spcPts val="0"/>
              </a:spcBef>
              <a:buNone/>
            </a:pPr>
            <a:r>
              <a:rPr lang="en-US" sz="2000" dirty="0"/>
              <a:t>d</a:t>
            </a:r>
            <a:r>
              <a:rPr lang="en-US" sz="2000" dirty="0" smtClean="0"/>
              <a:t>ata use agreement.</a:t>
            </a:r>
          </a:p>
          <a:p>
            <a:pPr marL="0" indent="0" algn="ctr">
              <a:spcBef>
                <a:spcPts val="0"/>
              </a:spcBef>
              <a:buNone/>
            </a:pPr>
            <a:r>
              <a:rPr lang="en-US" sz="2000" dirty="0" smtClean="0"/>
              <a:t>Total current users ~ 950</a:t>
            </a:r>
            <a:endParaRPr lang="en-US" sz="1000" dirty="0"/>
          </a:p>
          <a:p>
            <a:pPr algn="ctr">
              <a:buFont typeface="Wingdings" pitchFamily="2" charset="2"/>
              <a:buNone/>
            </a:pPr>
            <a:r>
              <a:rPr lang="en-US" sz="2000" dirty="0"/>
              <a:t>   </a:t>
            </a:r>
            <a:r>
              <a:rPr lang="en-US" sz="2000" dirty="0">
                <a:solidFill>
                  <a:srgbClr val="FFFF00"/>
                </a:solidFill>
                <a:hlinkClick r:id="rId3"/>
              </a:rPr>
              <a:t>www.physionet.org/cgi-bin/request</a:t>
            </a:r>
            <a:endParaRPr lang="en-US" sz="2000" dirty="0">
              <a:solidFill>
                <a:srgbClr val="FFFF00"/>
              </a:solidFill>
            </a:endParaRPr>
          </a:p>
        </p:txBody>
      </p:sp>
      <p:sp>
        <p:nvSpPr>
          <p:cNvPr id="166917" name="Rectangle 5"/>
          <p:cNvSpPr>
            <a:spLocks noGrp="1" noChangeArrowheads="1"/>
          </p:cNvSpPr>
          <p:nvPr>
            <p:ph sz="half" idx="2"/>
          </p:nvPr>
        </p:nvSpPr>
        <p:spPr>
          <a:xfrm>
            <a:off x="228600" y="857251"/>
            <a:ext cx="4191000" cy="1565672"/>
          </a:xfrm>
        </p:spPr>
        <p:txBody>
          <a:bodyPr>
            <a:normAutofit fontScale="77500" lnSpcReduction="20000"/>
          </a:bodyPr>
          <a:lstStyle/>
          <a:p>
            <a:r>
              <a:rPr lang="en-US" sz="2000" dirty="0"/>
              <a:t>Over </a:t>
            </a:r>
            <a:r>
              <a:rPr lang="en-US" sz="2000" dirty="0" smtClean="0"/>
              <a:t>23,000 </a:t>
            </a:r>
            <a:r>
              <a:rPr lang="en-US" sz="2000" dirty="0"/>
              <a:t>waveform records have been posted on PhysioNet - durations from days to several weeks. Free access to all.</a:t>
            </a:r>
          </a:p>
          <a:p>
            <a:pPr>
              <a:lnSpc>
                <a:spcPct val="70000"/>
              </a:lnSpc>
              <a:buFont typeface="Wingdings" pitchFamily="2" charset="2"/>
              <a:buNone/>
            </a:pPr>
            <a:r>
              <a:rPr lang="en-US" sz="2000" dirty="0"/>
              <a:t> </a:t>
            </a:r>
            <a:r>
              <a:rPr lang="en-US" sz="1050" dirty="0" smtClean="0"/>
              <a:t> </a:t>
            </a:r>
            <a:r>
              <a:rPr lang="en-US" sz="2000" dirty="0" smtClean="0">
                <a:solidFill>
                  <a:srgbClr val="FFFF00"/>
                </a:solidFill>
                <a:hlinkClick r:id="rId4"/>
              </a:rPr>
              <a:t>http</a:t>
            </a:r>
            <a:r>
              <a:rPr lang="en-US" sz="2000" dirty="0">
                <a:solidFill>
                  <a:srgbClr val="FFFF00"/>
                </a:solidFill>
                <a:hlinkClick r:id="rId4"/>
              </a:rPr>
              <a:t>://physionet.org/physiobank/database/mimic2db</a:t>
            </a:r>
            <a:r>
              <a:rPr lang="en-US" sz="2000" dirty="0">
                <a:solidFill>
                  <a:srgbClr val="FFFF00"/>
                </a:solidFill>
              </a:rPr>
              <a:t>/</a:t>
            </a:r>
          </a:p>
          <a:p>
            <a:pPr>
              <a:buFont typeface="Wingdings" pitchFamily="2" charset="2"/>
              <a:buNone/>
            </a:pPr>
            <a:r>
              <a:rPr lang="en-US" sz="2000" dirty="0">
                <a:solidFill>
                  <a:srgbClr val="FFFF00"/>
                </a:solidFill>
              </a:rPr>
              <a:t>       </a:t>
            </a:r>
            <a:endParaRPr lang="en-US" sz="2400" b="1" dirty="0">
              <a:solidFill>
                <a:srgbClr val="FFFF00"/>
              </a:solidFill>
            </a:endParaRPr>
          </a:p>
          <a:p>
            <a:pPr>
              <a:lnSpc>
                <a:spcPct val="120000"/>
              </a:lnSpc>
              <a:buFont typeface="Wingdings" pitchFamily="2" charset="2"/>
              <a:buNone/>
            </a:pPr>
            <a:endParaRPr lang="en-US" sz="2400" b="1" dirty="0"/>
          </a:p>
        </p:txBody>
      </p:sp>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8600" y="2509837"/>
            <a:ext cx="4267200" cy="234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4829175" y="2400298"/>
            <a:ext cx="3905250" cy="2457452"/>
            <a:chOff x="4829175" y="3488634"/>
            <a:chExt cx="3905250" cy="2988365"/>
          </a:xfrm>
        </p:grpSpPr>
        <p:sp>
          <p:nvSpPr>
            <p:cNvPr id="2" name="Rectangle 1"/>
            <p:cNvSpPr/>
            <p:nvPr/>
          </p:nvSpPr>
          <p:spPr>
            <a:xfrm>
              <a:off x="4829175" y="3488634"/>
              <a:ext cx="3905250" cy="298836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3"/>
            <p:cNvSpPr txBox="1">
              <a:spLocks noChangeArrowheads="1"/>
            </p:cNvSpPr>
            <p:nvPr/>
          </p:nvSpPr>
          <p:spPr bwMode="auto">
            <a:xfrm>
              <a:off x="4933950" y="3556552"/>
              <a:ext cx="3695700" cy="2852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hlink"/>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lr>
                  <a:schemeClr val="accent2"/>
                </a:buClr>
                <a:buSzPct val="70000"/>
                <a:buFont typeface="Wingdings" pitchFamily="2" charset="2"/>
                <a:buChar char="n"/>
                <a:defRPr sz="2400">
                  <a:solidFill>
                    <a:schemeClr val="tx1"/>
                  </a:solidFill>
                  <a:effectLst>
                    <a:outerShdw blurRad="38100" dist="38100" dir="2700000" algn="tl">
                      <a:srgbClr val="000000"/>
                    </a:outerShdw>
                  </a:effectLst>
                  <a:latin typeface="+mn-lt"/>
                  <a:cs typeface="+mn-cs"/>
                </a:defRPr>
              </a:lvl2pPr>
              <a:lvl3pPr marL="1143000" indent="-228600" algn="l" rtl="0" fontAlgn="base">
                <a:spcBef>
                  <a:spcPct val="20000"/>
                </a:spcBef>
                <a:spcAft>
                  <a:spcPct val="0"/>
                </a:spcAft>
                <a:buClr>
                  <a:schemeClr val="tx2"/>
                </a:buClr>
                <a:buSzPct val="70000"/>
                <a:buFont typeface="Wingdings" pitchFamily="2" charset="2"/>
                <a:buChar char="n"/>
                <a:defRPr sz="2000">
                  <a:solidFill>
                    <a:schemeClr val="tx1"/>
                  </a:solidFill>
                  <a:effectLst>
                    <a:outerShdw blurRad="38100" dist="38100" dir="2700000" algn="tl">
                      <a:srgbClr val="000000"/>
                    </a:outerShdw>
                  </a:effectLst>
                  <a:latin typeface="+mn-lt"/>
                  <a:cs typeface="+mn-cs"/>
                </a:defRPr>
              </a:lvl3pPr>
              <a:lvl4pPr marL="1600200" indent="-228600" algn="l" rtl="0" fontAlgn="base">
                <a:spcBef>
                  <a:spcPct val="20000"/>
                </a:spcBef>
                <a:spcAft>
                  <a:spcPct val="0"/>
                </a:spcAft>
                <a:buClr>
                  <a:schemeClr val="accent2"/>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4pPr>
              <a:lvl5pPr marL="2057400" indent="-228600" algn="l" rtl="0" fontAlgn="base">
                <a:spcBef>
                  <a:spcPct val="20000"/>
                </a:spcBef>
                <a:spcAft>
                  <a:spcPct val="0"/>
                </a:spcAft>
                <a:buClr>
                  <a:schemeClr val="hlink"/>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hlink"/>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hlink"/>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hlink"/>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hlink"/>
                </a:buClr>
                <a:buSzPct val="70000"/>
                <a:buFont typeface="Wingdings" pitchFamily="2" charset="2"/>
                <a:buChar char="n"/>
                <a:defRPr sz="1800">
                  <a:solidFill>
                    <a:schemeClr val="tx1"/>
                  </a:solidFill>
                  <a:effectLst>
                    <a:outerShdw blurRad="38100" dist="38100" dir="2700000" algn="tl">
                      <a:srgbClr val="000000"/>
                    </a:outerShdw>
                  </a:effectLst>
                  <a:latin typeface="+mn-lt"/>
                  <a:cs typeface="+mn-cs"/>
                </a:defRPr>
              </a:lvl9pPr>
            </a:lstStyle>
            <a:p>
              <a:pPr>
                <a:buClrTx/>
              </a:pPr>
              <a:r>
                <a:rPr lang="en-US" sz="1600" b="1" kern="0" dirty="0" smtClean="0">
                  <a:solidFill>
                    <a:srgbClr val="000514"/>
                  </a:solidFill>
                  <a:effectLst/>
                </a:rPr>
                <a:t>I will not attempt to identify any individual in the DB</a:t>
              </a:r>
            </a:p>
            <a:p>
              <a:pPr>
                <a:buClrTx/>
              </a:pPr>
              <a:endParaRPr lang="en-US" sz="800" b="1" kern="0" dirty="0" smtClean="0">
                <a:solidFill>
                  <a:srgbClr val="000514"/>
                </a:solidFill>
                <a:effectLst/>
              </a:endParaRPr>
            </a:p>
            <a:p>
              <a:pPr>
                <a:buClrTx/>
              </a:pPr>
              <a:r>
                <a:rPr lang="en-US" sz="1600" b="1" kern="0" dirty="0" smtClean="0">
                  <a:solidFill>
                    <a:srgbClr val="000514"/>
                  </a:solidFill>
                  <a:effectLst/>
                </a:rPr>
                <a:t>I will not share access to data with anyone else</a:t>
              </a:r>
            </a:p>
            <a:p>
              <a:pPr>
                <a:buClrTx/>
              </a:pPr>
              <a:endParaRPr lang="en-US" sz="800" b="1" kern="0" dirty="0" smtClean="0">
                <a:solidFill>
                  <a:srgbClr val="000514"/>
                </a:solidFill>
                <a:effectLst/>
              </a:endParaRPr>
            </a:p>
            <a:p>
              <a:pPr>
                <a:buClrTx/>
              </a:pPr>
              <a:r>
                <a:rPr lang="en-US" sz="1600" b="1" kern="0" dirty="0" smtClean="0">
                  <a:solidFill>
                    <a:srgbClr val="000514"/>
                  </a:solidFill>
                  <a:effectLst/>
                </a:rPr>
                <a:t>I will maintain physical and electronic security of the data</a:t>
              </a:r>
            </a:p>
            <a:p>
              <a:pPr>
                <a:buClrTx/>
              </a:pPr>
              <a:endParaRPr lang="en-US" sz="800" b="1" kern="0" dirty="0" smtClean="0">
                <a:solidFill>
                  <a:srgbClr val="000514"/>
                </a:solidFill>
                <a:effectLst/>
              </a:endParaRPr>
            </a:p>
            <a:p>
              <a:pPr>
                <a:buClrTx/>
              </a:pPr>
              <a:r>
                <a:rPr lang="en-US" sz="1600" b="1" kern="0" dirty="0" smtClean="0">
                  <a:solidFill>
                    <a:srgbClr val="000514"/>
                  </a:solidFill>
                  <a:effectLst/>
                </a:rPr>
                <a:t>If I find any PHI I will report its location so it can be removed</a:t>
              </a:r>
            </a:p>
            <a:p>
              <a:pPr>
                <a:buClrTx/>
              </a:pPr>
              <a:endParaRPr lang="en-US" sz="800" b="1" kern="0" dirty="0" smtClean="0">
                <a:solidFill>
                  <a:srgbClr val="000514"/>
                </a:solidFill>
                <a:effectLst/>
              </a:endParaRPr>
            </a:p>
            <a:p>
              <a:pPr>
                <a:buClrTx/>
              </a:pPr>
              <a:r>
                <a:rPr lang="en-US" sz="1600" b="1" kern="0" dirty="0" smtClean="0">
                  <a:solidFill>
                    <a:srgbClr val="000514"/>
                  </a:solidFill>
                  <a:effectLst/>
                </a:rPr>
                <a:t>My purpose is lawful research</a:t>
              </a:r>
              <a:endParaRPr lang="en-US" sz="1600" b="1" kern="0" dirty="0">
                <a:solidFill>
                  <a:srgbClr val="000514"/>
                </a:solidFill>
                <a:effectLst/>
              </a:endParaRPr>
            </a:p>
          </p:txBody>
        </p:sp>
      </p:grpSp>
    </p:spTree>
    <p:extLst>
      <p:ext uri="{BB962C8B-B14F-4D97-AF65-F5344CB8AC3E}">
        <p14:creationId xmlns:p14="http://schemas.microsoft.com/office/powerpoint/2010/main" val="44003813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title"/>
          </p:nvPr>
        </p:nvSpPr>
        <p:spPr>
          <a:xfrm>
            <a:off x="457200" y="57150"/>
            <a:ext cx="8229600" cy="857250"/>
          </a:xfrm>
        </p:spPr>
        <p:txBody>
          <a:bodyPr>
            <a:normAutofit fontScale="90000"/>
          </a:bodyPr>
          <a:lstStyle/>
          <a:p>
            <a:pPr defTabSz="914382" eaLnBrk="1" hangingPunct="1">
              <a:defRPr/>
            </a:pPr>
            <a:r>
              <a:rPr lang="en-US" sz="4000" dirty="0"/>
              <a:t>From Cottage Industry to Universal Standards</a:t>
            </a:r>
          </a:p>
        </p:txBody>
      </p:sp>
      <p:sp>
        <p:nvSpPr>
          <p:cNvPr id="2053" name="Rectangle 5"/>
          <p:cNvSpPr>
            <a:spLocks noGrp="1" noChangeArrowheads="1"/>
          </p:cNvSpPr>
          <p:nvPr>
            <p:ph idx="1"/>
          </p:nvPr>
        </p:nvSpPr>
        <p:spPr>
          <a:xfrm>
            <a:off x="457200" y="1028700"/>
            <a:ext cx="8458200" cy="3886200"/>
          </a:xfrm>
        </p:spPr>
        <p:txBody>
          <a:bodyPr>
            <a:normAutofit fontScale="92500" lnSpcReduction="20000"/>
          </a:bodyPr>
          <a:lstStyle/>
          <a:p>
            <a:pPr marL="342893" indent="-342893" defTabSz="914382" eaLnBrk="1" hangingPunct="1">
              <a:lnSpc>
                <a:spcPct val="90000"/>
              </a:lnSpc>
              <a:defRPr/>
            </a:pPr>
            <a:r>
              <a:rPr lang="en-US" sz="2400" dirty="0" smtClean="0"/>
              <a:t>Arrhythmia detector research 1960’s-70’s – a “cottage industry”</a:t>
            </a:r>
          </a:p>
          <a:p>
            <a:pPr marL="742936" lvl="1" indent="-285744" defTabSz="914382" eaLnBrk="1" hangingPunct="1">
              <a:lnSpc>
                <a:spcPct val="90000"/>
              </a:lnSpc>
              <a:defRPr/>
            </a:pPr>
            <a:r>
              <a:rPr lang="en-US" sz="2000" dirty="0" smtClean="0"/>
              <a:t>Proprietary data for algorithm development and evaluation</a:t>
            </a:r>
          </a:p>
          <a:p>
            <a:pPr marL="731520" lvl="1" indent="-285744" defTabSz="914382" eaLnBrk="1" hangingPunct="1">
              <a:lnSpc>
                <a:spcPct val="90000"/>
              </a:lnSpc>
              <a:defRPr/>
            </a:pPr>
            <a:endParaRPr lang="en-US" sz="1200" dirty="0" smtClean="0"/>
          </a:p>
          <a:p>
            <a:pPr marL="342893" indent="-342893" defTabSz="914382" eaLnBrk="1" hangingPunct="1">
              <a:lnSpc>
                <a:spcPct val="90000"/>
              </a:lnSpc>
              <a:defRPr/>
            </a:pPr>
            <a:r>
              <a:rPr lang="en-US" sz="2400" dirty="0" smtClean="0"/>
              <a:t>Publicly distributed data</a:t>
            </a:r>
          </a:p>
          <a:p>
            <a:pPr marL="742943" lvl="1" indent="-342893" defTabSz="914382">
              <a:lnSpc>
                <a:spcPct val="90000"/>
              </a:lnSpc>
              <a:defRPr/>
            </a:pPr>
            <a:r>
              <a:rPr lang="en-US" sz="2000" dirty="0" smtClean="0"/>
              <a:t>MIT-BIH </a:t>
            </a:r>
            <a:r>
              <a:rPr lang="en-US" sz="2000" dirty="0"/>
              <a:t>Arrhythmia Database </a:t>
            </a:r>
            <a:r>
              <a:rPr lang="en-US" sz="2000" dirty="0" smtClean="0"/>
              <a:t>released publicly in 1980, 100,000 annotated beats from 48 </a:t>
            </a:r>
            <a:r>
              <a:rPr lang="en-US" sz="2000" dirty="0" err="1" smtClean="0"/>
              <a:t>Holter</a:t>
            </a:r>
            <a:r>
              <a:rPr lang="en-US" sz="2000" dirty="0" smtClean="0"/>
              <a:t> records</a:t>
            </a:r>
          </a:p>
          <a:p>
            <a:pPr marL="742936" lvl="1" indent="-285744" defTabSz="914382" eaLnBrk="1" hangingPunct="1">
              <a:lnSpc>
                <a:spcPct val="90000"/>
              </a:lnSpc>
              <a:defRPr/>
            </a:pPr>
            <a:r>
              <a:rPr lang="en-US" sz="2000" dirty="0" smtClean="0"/>
              <a:t>AHA Ventricular Arrhythmia Database – mid 1980s</a:t>
            </a:r>
            <a:endParaRPr lang="en-US" sz="1600" dirty="0" smtClean="0">
              <a:sym typeface="Wingdings" pitchFamily="2" charset="2"/>
            </a:endParaRPr>
          </a:p>
          <a:p>
            <a:pPr marL="1142977" lvl="2" indent="-228595" defTabSz="914382" eaLnBrk="1" hangingPunct="1">
              <a:lnSpc>
                <a:spcPct val="90000"/>
              </a:lnSpc>
              <a:defRPr/>
            </a:pPr>
            <a:endParaRPr lang="en-US" sz="1200" dirty="0" smtClean="0"/>
          </a:p>
          <a:p>
            <a:pPr marL="342893" lvl="1" indent="-342893" defTabSz="914382" eaLnBrk="1" hangingPunct="1">
              <a:lnSpc>
                <a:spcPct val="90000"/>
              </a:lnSpc>
              <a:buClr>
                <a:schemeClr val="hlink"/>
              </a:buClr>
              <a:defRPr/>
            </a:pPr>
            <a:r>
              <a:rPr lang="en-US" sz="2400" dirty="0" smtClean="0"/>
              <a:t>Open data:</a:t>
            </a:r>
          </a:p>
          <a:p>
            <a:pPr marL="742943" lvl="2" indent="-342893" defTabSz="914382">
              <a:lnSpc>
                <a:spcPct val="90000"/>
              </a:lnSpc>
              <a:buClr>
                <a:schemeClr val="hlink"/>
              </a:buClr>
              <a:defRPr/>
            </a:pPr>
            <a:r>
              <a:rPr lang="en-US" sz="2000" dirty="0" smtClean="0"/>
              <a:t>Facilitated algorithm evaluation</a:t>
            </a:r>
          </a:p>
          <a:p>
            <a:pPr marL="742943" lvl="2" indent="-342893" defTabSz="914382">
              <a:lnSpc>
                <a:spcPct val="90000"/>
              </a:lnSpc>
              <a:buClr>
                <a:schemeClr val="hlink"/>
              </a:buClr>
              <a:defRPr/>
            </a:pPr>
            <a:r>
              <a:rPr lang="en-US" sz="2000" dirty="0" smtClean="0"/>
              <a:t>Encouraged competition</a:t>
            </a:r>
          </a:p>
          <a:p>
            <a:pPr marL="742943" lvl="2" indent="-342893" defTabSz="914382">
              <a:lnSpc>
                <a:spcPct val="90000"/>
              </a:lnSpc>
              <a:buClr>
                <a:schemeClr val="hlink"/>
              </a:buClr>
              <a:defRPr/>
            </a:pPr>
            <a:r>
              <a:rPr lang="en-US" sz="2000" dirty="0" smtClean="0"/>
              <a:t>Resulted in standardized metrics</a:t>
            </a:r>
          </a:p>
          <a:p>
            <a:pPr marL="742943" lvl="2" indent="-342893" defTabSz="914382">
              <a:lnSpc>
                <a:spcPct val="90000"/>
              </a:lnSpc>
              <a:buClr>
                <a:schemeClr val="hlink"/>
              </a:buClr>
              <a:defRPr/>
            </a:pPr>
            <a:r>
              <a:rPr lang="en-US" sz="2000" dirty="0" smtClean="0"/>
              <a:t>Accelerated development of arrhythmia</a:t>
            </a:r>
            <a:endParaRPr lang="en-US" sz="1200" dirty="0" smtClean="0"/>
          </a:p>
          <a:p>
            <a:pPr marL="742936" lvl="1" indent="-285744" defTabSz="914382" eaLnBrk="1" hangingPunct="1">
              <a:lnSpc>
                <a:spcPct val="90000"/>
              </a:lnSpc>
              <a:defRPr/>
            </a:pPr>
            <a:endParaRPr lang="en-US" sz="900" dirty="0"/>
          </a:p>
          <a:p>
            <a:pPr marL="342893" indent="-342893" defTabSz="914382" eaLnBrk="1" hangingPunct="1">
              <a:lnSpc>
                <a:spcPct val="90000"/>
              </a:lnSpc>
              <a:spcBef>
                <a:spcPts val="600"/>
              </a:spcBef>
              <a:spcAft>
                <a:spcPts val="600"/>
              </a:spcAft>
              <a:defRPr/>
            </a:pPr>
            <a:r>
              <a:rPr lang="en-US" sz="2400" dirty="0" smtClean="0"/>
              <a:t>Value of open source data established</a:t>
            </a:r>
            <a:endParaRPr lang="en-US" sz="2400"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10200" y="3028950"/>
            <a:ext cx="3319874" cy="74295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213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a:t>
            </a:r>
            <a:endParaRPr lang="en-US" dirty="0"/>
          </a:p>
        </p:txBody>
      </p:sp>
      <p:sp>
        <p:nvSpPr>
          <p:cNvPr id="5" name="Content Placeholder 4"/>
          <p:cNvSpPr>
            <a:spLocks noGrp="1"/>
          </p:cNvSpPr>
          <p:nvPr>
            <p:ph idx="1"/>
          </p:nvPr>
        </p:nvSpPr>
        <p:spPr/>
        <p:txBody>
          <a:bodyPr/>
          <a:lstStyle/>
          <a:p>
            <a:r>
              <a:rPr lang="en-US" dirty="0" smtClean="0"/>
              <a:t>Publications</a:t>
            </a:r>
          </a:p>
          <a:p>
            <a:pPr lvl="1"/>
            <a:r>
              <a:rPr lang="en-US" dirty="0" smtClean="0"/>
              <a:t>More than 100 peer reviewed articles in top medical journals</a:t>
            </a:r>
          </a:p>
          <a:p>
            <a:r>
              <a:rPr lang="en-US" dirty="0" smtClean="0"/>
              <a:t>Clinical outcome</a:t>
            </a:r>
          </a:p>
          <a:p>
            <a:pPr lvl="1"/>
            <a:r>
              <a:rPr lang="en-US" dirty="0" smtClean="0"/>
              <a:t>Limited! All studies are “single center”, which is the primary drawback of all these papers </a:t>
            </a:r>
            <a:endParaRPr lang="en-US" dirty="0"/>
          </a:p>
        </p:txBody>
      </p:sp>
    </p:spTree>
    <p:extLst>
      <p:ext uri="{BB962C8B-B14F-4D97-AF65-F5344CB8AC3E}">
        <p14:creationId xmlns:p14="http://schemas.microsoft.com/office/powerpoint/2010/main" val="11704258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Vision and recent news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75876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50"/>
            <a:ext cx="8229600" cy="628650"/>
          </a:xfrm>
        </p:spPr>
        <p:txBody>
          <a:bodyPr>
            <a:normAutofit fontScale="90000"/>
          </a:bodyPr>
          <a:lstStyle/>
          <a:p>
            <a:r>
              <a:rPr lang="en-US" dirty="0" smtClean="0"/>
              <a:t>Our Vision for MIMIC III</a:t>
            </a:r>
            <a:endParaRPr lang="en-US" dirty="0"/>
          </a:p>
        </p:txBody>
      </p:sp>
      <p:sp>
        <p:nvSpPr>
          <p:cNvPr id="3" name="Content Placeholder 2"/>
          <p:cNvSpPr>
            <a:spLocks noGrp="1"/>
          </p:cNvSpPr>
          <p:nvPr>
            <p:ph idx="1"/>
          </p:nvPr>
        </p:nvSpPr>
        <p:spPr>
          <a:xfrm>
            <a:off x="457200" y="857250"/>
            <a:ext cx="8229600" cy="3714750"/>
          </a:xfrm>
        </p:spPr>
        <p:txBody>
          <a:bodyPr>
            <a:normAutofit fontScale="85000" lnSpcReduction="20000"/>
          </a:bodyPr>
          <a:lstStyle/>
          <a:p>
            <a:r>
              <a:rPr lang="en-US" dirty="0" smtClean="0"/>
              <a:t>Collaborate with colleagues to build a multi-institutional, international archive of highly granular critical care data that is open to all, and fully extensible.</a:t>
            </a:r>
          </a:p>
          <a:p>
            <a:r>
              <a:rPr lang="en-US" dirty="0" smtClean="0"/>
              <a:t>Generate new knowledge and new clinical tools to benefit patient care.</a:t>
            </a:r>
          </a:p>
          <a:p>
            <a:r>
              <a:rPr lang="en-US" dirty="0" smtClean="0"/>
              <a:t>Challenges to solve:</a:t>
            </a:r>
          </a:p>
          <a:p>
            <a:pPr lvl="1"/>
            <a:r>
              <a:rPr lang="en-US" dirty="0" smtClean="0"/>
              <a:t>Technology development</a:t>
            </a:r>
          </a:p>
          <a:p>
            <a:pPr lvl="1"/>
            <a:r>
              <a:rPr lang="en-US" dirty="0" smtClean="0"/>
              <a:t>Institutional support re data release</a:t>
            </a:r>
          </a:p>
          <a:p>
            <a:pPr lvl="1"/>
            <a:r>
              <a:rPr lang="en-US" dirty="0" smtClean="0"/>
              <a:t>Long-term funding</a:t>
            </a:r>
          </a:p>
        </p:txBody>
      </p:sp>
    </p:spTree>
    <p:extLst>
      <p:ext uri="{BB962C8B-B14F-4D97-AF65-F5344CB8AC3E}">
        <p14:creationId xmlns:p14="http://schemas.microsoft.com/office/powerpoint/2010/main" val="81917909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229600" cy="857250"/>
          </a:xfrm>
        </p:spPr>
        <p:txBody>
          <a:bodyPr>
            <a:normAutofit fontScale="90000"/>
          </a:bodyPr>
          <a:lstStyle/>
          <a:p>
            <a:r>
              <a:rPr lang="en-US" dirty="0" smtClean="0"/>
              <a:t>Version 3.0</a:t>
            </a:r>
            <a:br>
              <a:rPr lang="en-US" dirty="0" smtClean="0"/>
            </a:br>
            <a:r>
              <a:rPr lang="en-US" sz="2000" dirty="0">
                <a:solidFill>
                  <a:srgbClr val="E5E5FF"/>
                </a:solidFill>
              </a:rPr>
              <a:t>Estimated release April 1, 2014</a:t>
            </a:r>
            <a:endParaRPr lang="en-US" dirty="0"/>
          </a:p>
        </p:txBody>
      </p:sp>
      <p:sp>
        <p:nvSpPr>
          <p:cNvPr id="3" name="Content Placeholder 2"/>
          <p:cNvSpPr>
            <a:spLocks noGrp="1"/>
          </p:cNvSpPr>
          <p:nvPr>
            <p:ph idx="1"/>
          </p:nvPr>
        </p:nvSpPr>
        <p:spPr>
          <a:xfrm>
            <a:off x="228600" y="1028700"/>
            <a:ext cx="8763000" cy="3886200"/>
          </a:xfrm>
        </p:spPr>
        <p:txBody>
          <a:bodyPr>
            <a:normAutofit fontScale="92500" lnSpcReduction="20000"/>
          </a:bodyPr>
          <a:lstStyle/>
          <a:p>
            <a:r>
              <a:rPr lang="en-US" sz="2800" dirty="0" smtClean="0"/>
              <a:t>Covers 2001 – 2012</a:t>
            </a:r>
          </a:p>
          <a:p>
            <a:r>
              <a:rPr lang="en-US" sz="2800" dirty="0" smtClean="0"/>
              <a:t>Adds 23,800 additional adult ICU admissions</a:t>
            </a:r>
          </a:p>
          <a:p>
            <a:r>
              <a:rPr lang="en-US" sz="2800" dirty="0" smtClean="0"/>
              <a:t>Incorporates new data from </a:t>
            </a:r>
            <a:r>
              <a:rPr lang="en-US" sz="2800" dirty="0" err="1" smtClean="0"/>
              <a:t>MetaVision</a:t>
            </a:r>
            <a:endParaRPr lang="en-US" sz="2800" dirty="0" smtClean="0"/>
          </a:p>
          <a:p>
            <a:pPr lvl="1"/>
            <a:r>
              <a:rPr lang="en-US" sz="2400" dirty="0" smtClean="0"/>
              <a:t>Physician notes</a:t>
            </a:r>
          </a:p>
          <a:p>
            <a:pPr lvl="1"/>
            <a:r>
              <a:rPr lang="en-US" sz="2400" dirty="0" smtClean="0"/>
              <a:t>Medication administration</a:t>
            </a:r>
          </a:p>
          <a:p>
            <a:r>
              <a:rPr lang="en-US" sz="2800" dirty="0" smtClean="0"/>
              <a:t>Includes more complete hospital data</a:t>
            </a:r>
          </a:p>
          <a:p>
            <a:pPr lvl="1"/>
            <a:r>
              <a:rPr lang="en-US" sz="2400" dirty="0" smtClean="0"/>
              <a:t>CPT codes</a:t>
            </a:r>
          </a:p>
          <a:p>
            <a:pPr lvl="1"/>
            <a:r>
              <a:rPr lang="en-US" sz="2400" dirty="0" smtClean="0"/>
              <a:t>ADT files</a:t>
            </a:r>
          </a:p>
          <a:p>
            <a:pPr lvl="1"/>
            <a:r>
              <a:rPr lang="en-US" sz="2400" dirty="0" smtClean="0"/>
              <a:t>Demographics/Admission data</a:t>
            </a:r>
          </a:p>
          <a:p>
            <a:r>
              <a:rPr lang="en-US" sz="2800" dirty="0" smtClean="0"/>
              <a:t>Reorganized, more denormalized table structure</a:t>
            </a:r>
          </a:p>
          <a:p>
            <a:endParaRPr lang="en-US" sz="2800" dirty="0"/>
          </a:p>
        </p:txBody>
      </p:sp>
    </p:spTree>
    <p:extLst>
      <p:ext uri="{BB962C8B-B14F-4D97-AF65-F5344CB8AC3E}">
        <p14:creationId xmlns:p14="http://schemas.microsoft.com/office/powerpoint/2010/main" val="18211265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final observation</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14450" b="22101"/>
          <a:stretch/>
        </p:blipFill>
        <p:spPr>
          <a:xfrm>
            <a:off x="609600" y="1047750"/>
            <a:ext cx="7848600" cy="3680761"/>
          </a:xfrm>
        </p:spPr>
      </p:pic>
    </p:spTree>
    <p:extLst>
      <p:ext uri="{BB962C8B-B14F-4D97-AF65-F5344CB8AC3E}">
        <p14:creationId xmlns:p14="http://schemas.microsoft.com/office/powerpoint/2010/main" val="373958934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63" r="659"/>
          <a:stretch/>
        </p:blipFill>
        <p:spPr>
          <a:xfrm>
            <a:off x="2133600" y="1352550"/>
            <a:ext cx="4882905" cy="3524250"/>
          </a:xfrm>
        </p:spPr>
      </p:pic>
      <p:sp>
        <p:nvSpPr>
          <p:cNvPr id="3" name="Title 1"/>
          <p:cNvSpPr>
            <a:spLocks noGrp="1"/>
          </p:cNvSpPr>
          <p:nvPr>
            <p:ph type="title"/>
          </p:nvPr>
        </p:nvSpPr>
        <p:spPr>
          <a:xfrm>
            <a:off x="457200" y="205979"/>
            <a:ext cx="8229600" cy="857250"/>
          </a:xfrm>
        </p:spPr>
        <p:txBody>
          <a:bodyPr>
            <a:normAutofit fontScale="90000"/>
          </a:bodyPr>
          <a:lstStyle/>
          <a:p>
            <a:r>
              <a:rPr lang="en-US" dirty="0" smtClean="0"/>
              <a:t>An attempt to structure the response</a:t>
            </a:r>
            <a:endParaRPr lang="en-US" dirty="0"/>
          </a:p>
        </p:txBody>
      </p:sp>
    </p:spTree>
    <p:extLst>
      <p:ext uri="{BB962C8B-B14F-4D97-AF65-F5344CB8AC3E}">
        <p14:creationId xmlns:p14="http://schemas.microsoft.com/office/powerpoint/2010/main" val="14627873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Paris </a:t>
            </a:r>
            <a:r>
              <a:rPr lang="en-US" dirty="0" smtClean="0"/>
              <a:t>data marathon – March 2012</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4581" y="971550"/>
            <a:ext cx="5366419" cy="3975100"/>
          </a:xfrm>
          <a:prstGeom prst="rect">
            <a:avLst/>
          </a:prstGeom>
        </p:spPr>
      </p:pic>
      <p:pic>
        <p:nvPicPr>
          <p:cNvPr id="5" name="Picture 4"/>
          <p:cNvPicPr>
            <a:picLocks noChangeAspect="1"/>
          </p:cNvPicPr>
          <p:nvPr/>
        </p:nvPicPr>
        <p:blipFill>
          <a:blip r:embed="rId3"/>
          <a:stretch>
            <a:fillRect/>
          </a:stretch>
        </p:blipFill>
        <p:spPr>
          <a:xfrm>
            <a:off x="5562600" y="971550"/>
            <a:ext cx="3285924" cy="2133600"/>
          </a:xfrm>
          <a:prstGeom prst="rect">
            <a:avLst/>
          </a:prstGeom>
        </p:spPr>
      </p:pic>
      <p:pic>
        <p:nvPicPr>
          <p:cNvPr id="6" name="Picture 5"/>
          <p:cNvPicPr>
            <a:picLocks noChangeAspect="1"/>
          </p:cNvPicPr>
          <p:nvPr/>
        </p:nvPicPr>
        <p:blipFill>
          <a:blip r:embed="rId4"/>
          <a:stretch>
            <a:fillRect/>
          </a:stretch>
        </p:blipFill>
        <p:spPr>
          <a:xfrm>
            <a:off x="5562600" y="3272476"/>
            <a:ext cx="3276600" cy="1745268"/>
          </a:xfrm>
          <a:prstGeom prst="rect">
            <a:avLst/>
          </a:prstGeom>
        </p:spPr>
      </p:pic>
    </p:spTree>
    <p:extLst>
      <p:ext uri="{BB962C8B-B14F-4D97-AF65-F5344CB8AC3E}">
        <p14:creationId xmlns:p14="http://schemas.microsoft.com/office/powerpoint/2010/main" val="29801592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Boston – Jan. </a:t>
            </a:r>
            <a:r>
              <a:rPr lang="en-US" dirty="0" smtClean="0"/>
              <a:t>2013</a:t>
            </a:r>
            <a:endParaRPr lang="en-US"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304800" y="1276350"/>
            <a:ext cx="4024272" cy="1398405"/>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76673" y="1276350"/>
            <a:ext cx="1214527" cy="204078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19800" y="2571750"/>
            <a:ext cx="2565400" cy="2151364"/>
          </a:xfrm>
          <a:prstGeom prst="rect">
            <a:avLst/>
          </a:prstGeom>
        </p:spPr>
      </p:pic>
      <p:pic>
        <p:nvPicPr>
          <p:cNvPr id="7" name="Content Placeholder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143000" y="3257550"/>
            <a:ext cx="2364536" cy="1362757"/>
          </a:xfrm>
          <a:prstGeom prst="rect">
            <a:avLst/>
          </a:prstGeom>
        </p:spPr>
      </p:pic>
    </p:spTree>
    <p:extLst>
      <p:ext uri="{BB962C8B-B14F-4D97-AF65-F5344CB8AC3E}">
        <p14:creationId xmlns:p14="http://schemas.microsoft.com/office/powerpoint/2010/main" val="144141677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Paris – London –Boston 2014</a:t>
            </a:r>
            <a:endParaRPr lang="en-US" dirty="0"/>
          </a:p>
        </p:txBody>
      </p:sp>
      <p:pic>
        <p:nvPicPr>
          <p:cNvPr id="9" name="Picture 8"/>
          <p:cNvPicPr>
            <a:picLocks noChangeAspect="1"/>
          </p:cNvPicPr>
          <p:nvPr/>
        </p:nvPicPr>
        <p:blipFill>
          <a:blip r:embed="rId2"/>
          <a:stretch>
            <a:fillRect/>
          </a:stretch>
        </p:blipFill>
        <p:spPr>
          <a:xfrm>
            <a:off x="304800" y="1428750"/>
            <a:ext cx="4488833" cy="2362199"/>
          </a:xfrm>
          <a:prstGeom prst="rect">
            <a:avLst/>
          </a:prstGeom>
        </p:spPr>
      </p:pic>
      <p:sp>
        <p:nvSpPr>
          <p:cNvPr id="10" name="Rectangle 9"/>
          <p:cNvSpPr/>
          <p:nvPr/>
        </p:nvSpPr>
        <p:spPr>
          <a:xfrm>
            <a:off x="4953000" y="1047751"/>
            <a:ext cx="3886200" cy="3970318"/>
          </a:xfrm>
          <a:prstGeom prst="rect">
            <a:avLst/>
          </a:prstGeom>
        </p:spPr>
        <p:txBody>
          <a:bodyPr wrap="square">
            <a:spAutoFit/>
          </a:bodyPr>
          <a:lstStyle/>
          <a:p>
            <a:r>
              <a:rPr lang="en-US" dirty="0"/>
              <a:t>Although the future of “big data” in health care remains unclear, its role will be undeniably important. This conference was effective in collating the broad range of perspectives on the many challenges facing EBM in the 21st Century. As several speakers suggested, one possible opportunity is to adopt a pragmatic approach to EBM, combining RCT and ROS. This combination may employ ROSs to fill the gaps where it is impractical, unlikely or impossible to conduct a RCT or to drive hypothesis generation for further RCT analysis.</a:t>
            </a:r>
          </a:p>
        </p:txBody>
      </p:sp>
    </p:spTree>
    <p:extLst>
      <p:ext uri="{BB962C8B-B14F-4D97-AF65-F5344CB8AC3E}">
        <p14:creationId xmlns:p14="http://schemas.microsoft.com/office/powerpoint/2010/main" val="109156384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 investigated</a:t>
            </a:r>
            <a:endParaRPr lang="en-US" dirty="0"/>
          </a:p>
        </p:txBody>
      </p:sp>
      <p:sp>
        <p:nvSpPr>
          <p:cNvPr id="3" name="Content Placeholder 2"/>
          <p:cNvSpPr>
            <a:spLocks noGrp="1"/>
          </p:cNvSpPr>
          <p:nvPr>
            <p:ph idx="1"/>
          </p:nvPr>
        </p:nvSpPr>
        <p:spPr/>
        <p:txBody>
          <a:bodyPr numCol="2">
            <a:noAutofit/>
          </a:bodyPr>
          <a:lstStyle/>
          <a:p>
            <a:r>
              <a:rPr lang="en-US" sz="1000" dirty="0"/>
              <a:t>What are the long-term prognostic indicators in patients with prolonged multi-organ failure in the ICU?</a:t>
            </a:r>
            <a:r>
              <a:rPr lang="en-US" sz="1000" dirty="0"/>
              <a:t> </a:t>
            </a:r>
          </a:p>
          <a:p>
            <a:r>
              <a:rPr lang="en-US" sz="1000" dirty="0"/>
              <a:t>Are there particular </a:t>
            </a:r>
            <a:r>
              <a:rPr lang="en-US" sz="1000" dirty="0" smtClean="0"/>
              <a:t>pre-hospital </a:t>
            </a:r>
            <a:r>
              <a:rPr lang="en-US" sz="1000" dirty="0"/>
              <a:t>medications that increase the risk of adverse events in patients admitted to the ICU with sepsis?</a:t>
            </a:r>
            <a:r>
              <a:rPr lang="en-US" sz="1000" dirty="0"/>
              <a:t> </a:t>
            </a:r>
          </a:p>
          <a:p>
            <a:r>
              <a:rPr lang="en-US" sz="1000" dirty="0"/>
              <a:t>What are the risk factors for the development of late acute respiratory failure or acute kidney injury in the ICU patient.</a:t>
            </a:r>
            <a:r>
              <a:rPr lang="en-US" sz="1000" dirty="0"/>
              <a:t> </a:t>
            </a:r>
          </a:p>
          <a:p>
            <a:r>
              <a:rPr lang="en-US" sz="1000" dirty="0"/>
              <a:t>What factors are predictive of increased morbidity and mortality in elderly patient admitted to the ICU?</a:t>
            </a:r>
            <a:r>
              <a:rPr lang="en-US" sz="1000" dirty="0"/>
              <a:t> </a:t>
            </a:r>
          </a:p>
          <a:p>
            <a:r>
              <a:rPr lang="en-US" sz="1000" dirty="0"/>
              <a:t>What factors are predictive of outcome/prognosis in patients with sepsis, and can we stratify this risk in a way practical for comparison in the research environment?</a:t>
            </a:r>
            <a:r>
              <a:rPr lang="en-US" sz="1000" dirty="0"/>
              <a:t> </a:t>
            </a:r>
          </a:p>
          <a:p>
            <a:r>
              <a:rPr lang="en-US" sz="1000" dirty="0"/>
              <a:t>Can we predict which patients likely will not benefit from advanced and invasive therapies in the ICU (</a:t>
            </a:r>
            <a:r>
              <a:rPr lang="en-US" sz="1000" dirty="0" err="1"/>
              <a:t>eg</a:t>
            </a:r>
            <a:r>
              <a:rPr lang="en-US" sz="1000" dirty="0"/>
              <a:t> CVVH and mechanical ventilation)?</a:t>
            </a:r>
            <a:r>
              <a:rPr lang="en-US" sz="1000" dirty="0"/>
              <a:t> </a:t>
            </a:r>
          </a:p>
          <a:p>
            <a:r>
              <a:rPr lang="en-US" sz="1000" dirty="0"/>
              <a:t>Identifying leading factors of complications during the management of hyperglycemia in ICU settings.</a:t>
            </a:r>
            <a:r>
              <a:rPr lang="en-US" sz="1000" dirty="0"/>
              <a:t> </a:t>
            </a:r>
          </a:p>
          <a:p>
            <a:r>
              <a:rPr lang="en-US" sz="1000" dirty="0"/>
              <a:t>Does delirium by itself indicate worse ICU outcome in sepsis?</a:t>
            </a:r>
            <a:r>
              <a:rPr lang="en-US" sz="1000" dirty="0"/>
              <a:t> </a:t>
            </a:r>
          </a:p>
          <a:p>
            <a:r>
              <a:rPr lang="en-US" sz="1000" dirty="0"/>
              <a:t>Duration and degree of leukocytosis and its association with ICU outcomes.</a:t>
            </a:r>
            <a:r>
              <a:rPr lang="en-US" sz="1000" dirty="0"/>
              <a:t> </a:t>
            </a:r>
          </a:p>
          <a:p>
            <a:r>
              <a:rPr lang="en-US" sz="1000" dirty="0"/>
              <a:t>Pre-admission treatment with </a:t>
            </a:r>
            <a:r>
              <a:rPr lang="en-US" sz="1000" dirty="0" err="1"/>
              <a:t>Lisinopril</a:t>
            </a:r>
            <a:r>
              <a:rPr lang="en-US" sz="1000" dirty="0"/>
              <a:t> or diuretics and rates of AKI in ICU.</a:t>
            </a:r>
            <a:r>
              <a:rPr lang="en-US" sz="1000" dirty="0"/>
              <a:t> </a:t>
            </a:r>
          </a:p>
          <a:p>
            <a:r>
              <a:rPr lang="en-US" sz="1000" dirty="0"/>
              <a:t>Are there more adverse events in patients with lower MAPs than in MAPs&gt;65?</a:t>
            </a:r>
            <a:r>
              <a:rPr lang="en-US" sz="1000" dirty="0"/>
              <a:t> </a:t>
            </a:r>
          </a:p>
          <a:p>
            <a:r>
              <a:rPr lang="en-US" sz="1000" dirty="0"/>
              <a:t>Are non-cirrhotic alcoholics who present with sepsis at greater risk of poor outcomes in the ICU?</a:t>
            </a:r>
            <a:r>
              <a:rPr lang="en-US" sz="1000" dirty="0"/>
              <a:t> </a:t>
            </a:r>
          </a:p>
          <a:p>
            <a:r>
              <a:rPr lang="en-US" sz="1000" dirty="0"/>
              <a:t>What are the adverse outcomes associated with abnormal electrolytes in the ICU?</a:t>
            </a:r>
            <a:r>
              <a:rPr lang="en-US" sz="1000" dirty="0"/>
              <a:t> </a:t>
            </a:r>
          </a:p>
          <a:p>
            <a:r>
              <a:rPr lang="en-US" sz="1000" dirty="0"/>
              <a:t>Are there significant differences in outcomes based on choice of “third </a:t>
            </a:r>
            <a:r>
              <a:rPr lang="en-US" sz="1000" dirty="0" err="1"/>
              <a:t>pressor</a:t>
            </a:r>
            <a:r>
              <a:rPr lang="en-US" sz="1000" dirty="0"/>
              <a:t>”</a:t>
            </a:r>
            <a:r>
              <a:rPr lang="en-US" sz="1000" dirty="0"/>
              <a:t> </a:t>
            </a:r>
            <a:r>
              <a:rPr lang="en-US" sz="1000" dirty="0" smtClean="0"/>
              <a:t>?</a:t>
            </a:r>
            <a:endParaRPr lang="en-US" sz="1000" dirty="0"/>
          </a:p>
          <a:p>
            <a:r>
              <a:rPr lang="en-US" sz="1000" dirty="0"/>
              <a:t>What are the long term outcomes for patients with </a:t>
            </a:r>
            <a:r>
              <a:rPr lang="en-US" sz="1000" dirty="0" err="1"/>
              <a:t>Ogilvies</a:t>
            </a:r>
            <a:r>
              <a:rPr lang="en-US" sz="1000" dirty="0"/>
              <a:t> (colonic </a:t>
            </a:r>
            <a:r>
              <a:rPr lang="en-US" sz="1000" dirty="0" err="1"/>
              <a:t>psuedoobstruction</a:t>
            </a:r>
            <a:r>
              <a:rPr lang="en-US" sz="1000" dirty="0"/>
              <a:t>); are there differences based upon type of treatment?</a:t>
            </a:r>
            <a:r>
              <a:rPr lang="en-US" sz="1000" dirty="0"/>
              <a:t> </a:t>
            </a:r>
          </a:p>
          <a:p>
            <a:r>
              <a:rPr lang="en-US" sz="1000" dirty="0"/>
              <a:t>Is the concomitant administration of IV metronidazole (</a:t>
            </a:r>
            <a:r>
              <a:rPr lang="en-US" sz="1000" dirty="0" err="1"/>
              <a:t>Flagyl</a:t>
            </a:r>
            <a:r>
              <a:rPr lang="en-US" sz="1000" dirty="0"/>
              <a:t>) protective against C. Diff infections in septic patients?</a:t>
            </a:r>
            <a:r>
              <a:rPr lang="en-US" sz="1000" dirty="0"/>
              <a:t> </a:t>
            </a:r>
          </a:p>
          <a:p>
            <a:r>
              <a:rPr lang="en-US" sz="1000" dirty="0" smtClean="0"/>
              <a:t>Can </a:t>
            </a:r>
            <a:r>
              <a:rPr lang="en-US" sz="1000" dirty="0"/>
              <a:t>we predict which patients are at higher risk of ICU-acquired weakness</a:t>
            </a:r>
            <a:r>
              <a:rPr lang="en-US" sz="1000" dirty="0"/>
              <a:t> </a:t>
            </a:r>
            <a:r>
              <a:rPr lang="en-US" sz="1000" dirty="0" smtClean="0"/>
              <a:t>?</a:t>
            </a:r>
            <a:endParaRPr lang="en-US" sz="1000" dirty="0"/>
          </a:p>
          <a:p>
            <a:r>
              <a:rPr lang="en-US" sz="1000" dirty="0" smtClean="0"/>
              <a:t>Is </a:t>
            </a:r>
            <a:r>
              <a:rPr lang="en-US" sz="1000" dirty="0"/>
              <a:t>there an increase risk of infection with blood transfusions?</a:t>
            </a:r>
            <a:r>
              <a:rPr lang="en-US" sz="1000" dirty="0"/>
              <a:t> </a:t>
            </a:r>
          </a:p>
          <a:p>
            <a:r>
              <a:rPr lang="en-US" sz="1000" dirty="0"/>
              <a:t>Obesity paradox in ICU patients</a:t>
            </a:r>
            <a:r>
              <a:rPr lang="en-US" sz="1000" dirty="0"/>
              <a:t> </a:t>
            </a:r>
            <a:r>
              <a:rPr lang="en-US" sz="1000" dirty="0" smtClean="0"/>
              <a:t>?</a:t>
            </a:r>
            <a:endParaRPr lang="en-US" sz="1000" dirty="0"/>
          </a:p>
        </p:txBody>
      </p:sp>
    </p:spTree>
    <p:extLst>
      <p:ext uri="{BB962C8B-B14F-4D97-AF65-F5344CB8AC3E}">
        <p14:creationId xmlns:p14="http://schemas.microsoft.com/office/powerpoint/2010/main" val="18608665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ctrTitle"/>
          </p:nvPr>
        </p:nvSpPr>
        <p:spPr>
          <a:xfrm>
            <a:off x="684213" y="296465"/>
            <a:ext cx="7772400" cy="960835"/>
          </a:xfrm>
        </p:spPr>
        <p:txBody>
          <a:bodyPr>
            <a:normAutofit fontScale="90000"/>
          </a:bodyPr>
          <a:lstStyle/>
          <a:p>
            <a:pPr defTabSz="914382" eaLnBrk="1" hangingPunct="1">
              <a:defRPr/>
            </a:pPr>
            <a:r>
              <a:rPr lang="en-US" dirty="0" smtClean="0"/>
              <a:t>PhysioNet Established September,1999</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2800" y="1657350"/>
            <a:ext cx="5270500" cy="276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2419350"/>
            <a:ext cx="4283573" cy="23942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82829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Phillips </a:t>
            </a:r>
            <a:endParaRPr lang="en-US" dirty="0"/>
          </a:p>
        </p:txBody>
      </p:sp>
      <p:pic>
        <p:nvPicPr>
          <p:cNvPr id="4" name="Picture 3"/>
          <p:cNvPicPr>
            <a:picLocks noChangeAspect="1"/>
          </p:cNvPicPr>
          <p:nvPr/>
        </p:nvPicPr>
        <p:blipFill>
          <a:blip r:embed="rId2"/>
          <a:stretch>
            <a:fillRect/>
          </a:stretch>
        </p:blipFill>
        <p:spPr>
          <a:xfrm>
            <a:off x="0" y="133350"/>
            <a:ext cx="9144000" cy="1863000"/>
          </a:xfrm>
          <a:prstGeom prst="rect">
            <a:avLst/>
          </a:prstGeom>
        </p:spPr>
      </p:pic>
      <p:sp>
        <p:nvSpPr>
          <p:cNvPr id="5" name="Rectangle 4"/>
          <p:cNvSpPr/>
          <p:nvPr/>
        </p:nvSpPr>
        <p:spPr>
          <a:xfrm>
            <a:off x="152400" y="2038349"/>
            <a:ext cx="8763000" cy="2308324"/>
          </a:xfrm>
          <a:prstGeom prst="rect">
            <a:avLst/>
          </a:prstGeom>
        </p:spPr>
        <p:txBody>
          <a:bodyPr wrap="square">
            <a:spAutoFit/>
          </a:bodyPr>
          <a:lstStyle/>
          <a:p>
            <a:r>
              <a:rPr lang="en-US" dirty="0" smtClean="0"/>
              <a:t>This </a:t>
            </a:r>
            <a:r>
              <a:rPr lang="en-US" dirty="0"/>
              <a:t>includes many data sources, such as patient records, that may be written in ordinary language.</a:t>
            </a:r>
          </a:p>
          <a:p>
            <a:r>
              <a:rPr lang="en-US" dirty="0"/>
              <a:t>One significant benefit of the MIT-Philips alliance, </a:t>
            </a:r>
            <a:r>
              <a:rPr lang="en-US" dirty="0" err="1"/>
              <a:t>Szolovits</a:t>
            </a:r>
            <a:r>
              <a:rPr lang="en-US" dirty="0"/>
              <a:t> says, is to help academic research find applications beyond the publication of papers.</a:t>
            </a:r>
          </a:p>
          <a:p>
            <a:r>
              <a:rPr lang="en-US" dirty="0"/>
              <a:t>“One of the things I’m really looking forward to, since they [Philips] are actually making stuff that gets used in hospitals around the world, is that they will develop some of these ideas,” </a:t>
            </a:r>
            <a:r>
              <a:rPr lang="en-US" dirty="0" err="1"/>
              <a:t>Szolovits</a:t>
            </a:r>
            <a:r>
              <a:rPr lang="en-US" dirty="0"/>
              <a:t> says. “That, in turn, would allow MIT students and faculty to do follow-up studies on ‘how well these things work in the real world.’”</a:t>
            </a:r>
          </a:p>
        </p:txBody>
      </p:sp>
      <p:sp>
        <p:nvSpPr>
          <p:cNvPr id="6" name="Rectangle 5"/>
          <p:cNvSpPr/>
          <p:nvPr/>
        </p:nvSpPr>
        <p:spPr>
          <a:xfrm>
            <a:off x="4648200" y="4171950"/>
            <a:ext cx="4149093" cy="707886"/>
          </a:xfrm>
          <a:prstGeom prst="rect">
            <a:avLst/>
          </a:prstGeom>
          <a:noFill/>
        </p:spPr>
        <p:txBody>
          <a:bodyPr wrap="none" lIns="91440" tIns="45720" rIns="91440" bIns="45720">
            <a:spAutoFit/>
          </a:bodyPr>
          <a:lstStyle/>
          <a:p>
            <a:pPr algn="ctr"/>
            <a:r>
              <a:rPr lang="fr-F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 million patients</a:t>
            </a:r>
            <a:endParaRPr lang="fr-FR" sz="4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44560675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Belgium consortium</a:t>
            </a:r>
            <a:endParaRPr lang="en-US" dirty="0"/>
          </a:p>
        </p:txBody>
      </p:sp>
      <p:pic>
        <p:nvPicPr>
          <p:cNvPr id="4" name="Picture 3"/>
          <p:cNvPicPr>
            <a:picLocks noChangeAspect="1"/>
          </p:cNvPicPr>
          <p:nvPr/>
        </p:nvPicPr>
        <p:blipFill>
          <a:blip r:embed="rId2"/>
          <a:stretch>
            <a:fillRect/>
          </a:stretch>
        </p:blipFill>
        <p:spPr>
          <a:xfrm>
            <a:off x="762000" y="1657350"/>
            <a:ext cx="3198179" cy="2673350"/>
          </a:xfrm>
          <a:prstGeom prst="rect">
            <a:avLst/>
          </a:prstGeom>
        </p:spPr>
      </p:pic>
      <p:sp>
        <p:nvSpPr>
          <p:cNvPr id="5" name="Rectangle 4"/>
          <p:cNvSpPr/>
          <p:nvPr/>
        </p:nvSpPr>
        <p:spPr>
          <a:xfrm>
            <a:off x="4114800" y="1885950"/>
            <a:ext cx="4572000" cy="2308324"/>
          </a:xfrm>
          <a:prstGeom prst="rect">
            <a:avLst/>
          </a:prstGeom>
        </p:spPr>
        <p:txBody>
          <a:bodyPr>
            <a:spAutoFit/>
          </a:bodyPr>
          <a:lstStyle/>
          <a:p>
            <a:r>
              <a:rPr lang="en-US" dirty="0"/>
              <a:t>The </a:t>
            </a:r>
            <a:r>
              <a:rPr lang="en-US" dirty="0" err="1"/>
              <a:t>M@tric</a:t>
            </a:r>
            <a:r>
              <a:rPr lang="en-US" dirty="0"/>
              <a:t> database is an archive of structured data from ICU patients admitted to university hospitals in Ghent, Leuven and Antwerp. It is similar to MIMIC in terms of resolution of the structured data but lacks waveforms, notes and reports in free text, as well as survival data past the hospitalization. It is slated for release by the end of 2015.</a:t>
            </a:r>
          </a:p>
        </p:txBody>
      </p:sp>
    </p:spTree>
    <p:extLst>
      <p:ext uri="{BB962C8B-B14F-4D97-AF65-F5344CB8AC3E}">
        <p14:creationId xmlns:p14="http://schemas.microsoft.com/office/powerpoint/2010/main" val="426344002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OCCSUD project</a:t>
            </a:r>
            <a:endParaRPr lang="en-US" dirty="0"/>
          </a:p>
        </p:txBody>
      </p:sp>
      <p:pic>
        <p:nvPicPr>
          <p:cNvPr id="4" name="Picture 3"/>
          <p:cNvPicPr/>
          <p:nvPr/>
        </p:nvPicPr>
        <p:blipFill rotWithShape="1">
          <a:blip r:embed="rId3">
            <a:extLst>
              <a:ext uri="{28A0092B-C50C-407E-A947-70E740481C1C}">
                <a14:useLocalDpi xmlns:a14="http://schemas.microsoft.com/office/drawing/2010/main" val="0"/>
              </a:ext>
            </a:extLst>
          </a:blip>
          <a:srcRect l="8952" t="20045" r="2872" b="3828"/>
          <a:stretch/>
        </p:blipFill>
        <p:spPr bwMode="auto">
          <a:xfrm>
            <a:off x="304800" y="1123950"/>
            <a:ext cx="4953000" cy="3657600"/>
          </a:xfrm>
          <a:prstGeom prst="rect">
            <a:avLst/>
          </a:prstGeom>
          <a:ln>
            <a:noFill/>
          </a:ln>
          <a:extLst>
            <a:ext uri="{53640926-AAD7-44d8-BBD7-CCE9431645EC}">
              <a14:shadowObscured xmlns:a14="http://schemas.microsoft.com/office/drawing/2010/main"/>
            </a:ext>
          </a:extLst>
        </p:spPr>
      </p:pic>
      <p:pic>
        <p:nvPicPr>
          <p:cNvPr id="25" name="Picture 24"/>
          <p:cNvPicPr>
            <a:picLocks noChangeAspect="1"/>
          </p:cNvPicPr>
          <p:nvPr/>
        </p:nvPicPr>
        <p:blipFill>
          <a:blip r:embed="rId4"/>
          <a:stretch>
            <a:fillRect/>
          </a:stretch>
        </p:blipFill>
        <p:spPr>
          <a:xfrm>
            <a:off x="5486400" y="2571750"/>
            <a:ext cx="3083733" cy="2222500"/>
          </a:xfrm>
          <a:prstGeom prst="rect">
            <a:avLst/>
          </a:prstGeom>
        </p:spPr>
      </p:pic>
      <p:graphicFrame>
        <p:nvGraphicFramePr>
          <p:cNvPr id="27" name="Object 26"/>
          <p:cNvGraphicFramePr>
            <a:graphicFrameLocks noChangeAspect="1"/>
          </p:cNvGraphicFramePr>
          <p:nvPr>
            <p:extLst>
              <p:ext uri="{D42A27DB-BD31-4B8C-83A1-F6EECF244321}">
                <p14:modId xmlns:p14="http://schemas.microsoft.com/office/powerpoint/2010/main" val="2660060884"/>
              </p:ext>
            </p:extLst>
          </p:nvPr>
        </p:nvGraphicFramePr>
        <p:xfrm>
          <a:off x="5410201" y="1123950"/>
          <a:ext cx="3276600" cy="1219200"/>
        </p:xfrm>
        <a:graphic>
          <a:graphicData uri="http://schemas.openxmlformats.org/presentationml/2006/ole">
            <mc:AlternateContent xmlns:mc="http://schemas.openxmlformats.org/markup-compatibility/2006">
              <mc:Choice xmlns:v="urn:schemas-microsoft-com:vml" Requires="v">
                <p:oleObj spid="_x0000_s1034" name="Document" r:id="rId5" imgW="5905500" imgH="2120900" progId="Word.Document.12">
                  <p:embed/>
                </p:oleObj>
              </mc:Choice>
              <mc:Fallback>
                <p:oleObj name="Document" r:id="rId5" imgW="5905500" imgH="2120900" progId="Word.Document.12">
                  <p:embed/>
                  <p:pic>
                    <p:nvPicPr>
                      <p:cNvPr id="0" name=""/>
                      <p:cNvPicPr/>
                      <p:nvPr/>
                    </p:nvPicPr>
                    <p:blipFill>
                      <a:blip r:embed="rId6"/>
                      <a:stretch>
                        <a:fillRect/>
                      </a:stretch>
                    </p:blipFill>
                    <p:spPr>
                      <a:xfrm>
                        <a:off x="5410201" y="1123950"/>
                        <a:ext cx="3276600" cy="1219200"/>
                      </a:xfrm>
                      <a:prstGeom prst="rect">
                        <a:avLst/>
                      </a:prstGeom>
                    </p:spPr>
                  </p:pic>
                </p:oleObj>
              </mc:Fallback>
            </mc:AlternateContent>
          </a:graphicData>
        </a:graphic>
      </p:graphicFrame>
    </p:spTree>
    <p:extLst>
      <p:ext uri="{BB962C8B-B14F-4D97-AF65-F5344CB8AC3E}">
        <p14:creationId xmlns:p14="http://schemas.microsoft.com/office/powerpoint/2010/main" val="22054709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absolutely need?</a:t>
            </a:r>
            <a:endParaRPr lang="en-US" dirty="0"/>
          </a:p>
        </p:txBody>
      </p:sp>
      <p:sp>
        <p:nvSpPr>
          <p:cNvPr id="3" name="Content Placeholder 2"/>
          <p:cNvSpPr>
            <a:spLocks noGrp="1"/>
          </p:cNvSpPr>
          <p:nvPr>
            <p:ph idx="1"/>
          </p:nvPr>
        </p:nvSpPr>
        <p:spPr/>
        <p:txBody>
          <a:bodyPr numCol="2">
            <a:noAutofit/>
          </a:bodyPr>
          <a:lstStyle/>
          <a:p>
            <a:r>
              <a:rPr lang="en-US" sz="2600" dirty="0" smtClean="0"/>
              <a:t>The dedicated support of:</a:t>
            </a:r>
          </a:p>
          <a:p>
            <a:pPr lvl="1"/>
            <a:r>
              <a:rPr lang="en-US" sz="2600" dirty="0" smtClean="0"/>
              <a:t> hospital ITs (DSI)</a:t>
            </a:r>
          </a:p>
          <a:p>
            <a:pPr lvl="1"/>
            <a:r>
              <a:rPr lang="en-US" sz="2600" dirty="0" smtClean="0"/>
              <a:t>Industrial partners (Agfa, Philips, …)</a:t>
            </a:r>
          </a:p>
          <a:p>
            <a:r>
              <a:rPr lang="en-US" sz="2600" dirty="0" smtClean="0"/>
              <a:t>A strong institutional political will (AP-HP,CNIL)</a:t>
            </a:r>
          </a:p>
          <a:p>
            <a:r>
              <a:rPr lang="en-US" sz="2600" dirty="0" smtClean="0"/>
              <a:t>Money (H2020 framework)</a:t>
            </a:r>
          </a:p>
          <a:p>
            <a:r>
              <a:rPr lang="en-US" sz="2600" dirty="0" smtClean="0"/>
              <a:t>What will you build:</a:t>
            </a:r>
          </a:p>
          <a:p>
            <a:pPr lvl="1"/>
            <a:r>
              <a:rPr lang="en-US" sz="2600" dirty="0" smtClean="0"/>
              <a:t>A database</a:t>
            </a:r>
          </a:p>
          <a:p>
            <a:pPr lvl="1"/>
            <a:r>
              <a:rPr lang="en-US" sz="2600" dirty="0" smtClean="0"/>
              <a:t>A bridge between physicians and computer scientist  cultures</a:t>
            </a:r>
          </a:p>
          <a:p>
            <a:pPr lvl="1"/>
            <a:r>
              <a:rPr lang="en-US" sz="2600" dirty="0" smtClean="0"/>
              <a:t>A team of qualified and passionate scientists </a:t>
            </a:r>
          </a:p>
          <a:p>
            <a:endParaRPr lang="en-US" sz="2600" dirty="0"/>
          </a:p>
        </p:txBody>
      </p:sp>
    </p:spTree>
    <p:extLst>
      <p:ext uri="{BB962C8B-B14F-4D97-AF65-F5344CB8AC3E}">
        <p14:creationId xmlns:p14="http://schemas.microsoft.com/office/powerpoint/2010/main" val="25819636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Acknowldegments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Roger Mark &amp; Leo Anthony </a:t>
            </a:r>
            <a:r>
              <a:rPr lang="en-US" dirty="0" err="1" smtClean="0"/>
              <a:t>Celi</a:t>
            </a:r>
            <a:endParaRPr lang="en-US" dirty="0"/>
          </a:p>
          <a:p>
            <a:r>
              <a:rPr lang="en-US" dirty="0" smtClean="0"/>
              <a:t>Members of Laboratory of Computational Physiology (LCP – MIT) – Past and present</a:t>
            </a:r>
          </a:p>
          <a:p>
            <a:r>
              <a:rPr lang="en-US" dirty="0" smtClean="0"/>
              <a:t>Members of the Oxford Institute of Biomedical Engineering (IBME)</a:t>
            </a:r>
          </a:p>
          <a:p>
            <a:r>
              <a:rPr lang="en-US" dirty="0" smtClean="0"/>
              <a:t>All the many collaborators to the cause: US, EU, and beyond</a:t>
            </a:r>
          </a:p>
          <a:p>
            <a:r>
              <a:rPr lang="en-US" dirty="0" smtClean="0"/>
              <a:t>Special thought to George Moody </a:t>
            </a:r>
            <a:endParaRPr lang="en-US" dirty="0"/>
          </a:p>
        </p:txBody>
      </p:sp>
    </p:spTree>
    <p:extLst>
      <p:ext uri="{BB962C8B-B14F-4D97-AF65-F5344CB8AC3E}">
        <p14:creationId xmlns:p14="http://schemas.microsoft.com/office/powerpoint/2010/main" val="1270753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6876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4"/>
          <p:cNvSpPr txBox="1">
            <a:spLocks noChangeArrowheads="1"/>
          </p:cNvSpPr>
          <p:nvPr/>
        </p:nvSpPr>
        <p:spPr bwMode="auto">
          <a:xfrm>
            <a:off x="401994" y="987254"/>
            <a:ext cx="8361006" cy="4022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411163" indent="-34290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cs typeface="Arial" charset="0"/>
              </a:defRPr>
            </a:lvl9pPr>
          </a:lstStyle>
          <a:p>
            <a:pPr eaLnBrk="1" hangingPunct="1">
              <a:lnSpc>
                <a:spcPct val="95000"/>
              </a:lnSpc>
            </a:pPr>
            <a:r>
              <a:rPr lang="en-US" sz="2000" dirty="0">
                <a:solidFill>
                  <a:srgbClr val="FFFFFF"/>
                </a:solidFill>
              </a:rPr>
              <a:t>A unique web-based resource designed to support current research and stimulate new investigations in the study of complex biomedical and physiologic signals.</a:t>
            </a:r>
            <a:endParaRPr lang="en-US" sz="2000" dirty="0">
              <a:solidFill>
                <a:srgbClr val="FFFFFF"/>
              </a:solidFill>
              <a:latin typeface="Times New Roman" pitchFamily="18" charset="0"/>
            </a:endParaRPr>
          </a:p>
          <a:p>
            <a:pPr eaLnBrk="1" hangingPunct="1">
              <a:lnSpc>
                <a:spcPct val="95000"/>
              </a:lnSpc>
            </a:pPr>
            <a:endParaRPr lang="en-US" sz="2000" dirty="0">
              <a:solidFill>
                <a:srgbClr val="FFFFFF"/>
              </a:solidFill>
            </a:endParaRPr>
          </a:p>
          <a:p>
            <a:pPr eaLnBrk="1" hangingPunct="1">
              <a:lnSpc>
                <a:spcPct val="95000"/>
              </a:lnSpc>
            </a:pPr>
            <a:r>
              <a:rPr lang="en-US" sz="2000" dirty="0">
                <a:solidFill>
                  <a:srgbClr val="FFFFFF"/>
                </a:solidFill>
              </a:rPr>
              <a:t>Four closely interdependent components:</a:t>
            </a:r>
            <a:endParaRPr lang="en-US" sz="2000" dirty="0">
              <a:solidFill>
                <a:srgbClr val="FFFFFF"/>
              </a:solidFill>
              <a:latin typeface="Times New Roman" pitchFamily="18" charset="0"/>
            </a:endParaRPr>
          </a:p>
          <a:p>
            <a:pPr eaLnBrk="1" hangingPunct="1">
              <a:lnSpc>
                <a:spcPct val="95000"/>
              </a:lnSpc>
            </a:pPr>
            <a:endParaRPr lang="en-US" sz="1000" dirty="0">
              <a:solidFill>
                <a:srgbClr val="FFFFFF"/>
              </a:solidFill>
            </a:endParaRPr>
          </a:p>
          <a:p>
            <a:pPr lvl="1" eaLnBrk="1" hangingPunct="1">
              <a:lnSpc>
                <a:spcPct val="95000"/>
              </a:lnSpc>
              <a:buClr>
                <a:srgbClr val="FFFFFF"/>
              </a:buClr>
              <a:buSzPct val="100000"/>
              <a:buFontTx/>
              <a:buChar char="•"/>
            </a:pPr>
            <a:r>
              <a:rPr lang="en-US" sz="2000" dirty="0">
                <a:solidFill>
                  <a:srgbClr val="FFFFFF"/>
                </a:solidFill>
              </a:rPr>
              <a:t>Data repository (</a:t>
            </a:r>
            <a:r>
              <a:rPr lang="en-US" sz="2000" b="1" dirty="0">
                <a:solidFill>
                  <a:srgbClr val="FFC000"/>
                </a:solidFill>
              </a:rPr>
              <a:t>PhysioBank</a:t>
            </a:r>
            <a:r>
              <a:rPr lang="en-US" sz="2000" dirty="0" smtClean="0">
                <a:solidFill>
                  <a:srgbClr val="FFFFFF"/>
                </a:solidFill>
              </a:rPr>
              <a:t>) </a:t>
            </a:r>
          </a:p>
          <a:p>
            <a:pPr lvl="2" eaLnBrk="1" hangingPunct="1">
              <a:lnSpc>
                <a:spcPct val="95000"/>
              </a:lnSpc>
              <a:buClr>
                <a:srgbClr val="FFFFFF"/>
              </a:buClr>
              <a:buSzPct val="100000"/>
              <a:buFontTx/>
              <a:buChar char="•"/>
            </a:pPr>
            <a:r>
              <a:rPr lang="en-US" sz="1600" dirty="0" smtClean="0">
                <a:solidFill>
                  <a:srgbClr val="FFFFFF"/>
                </a:solidFill>
              </a:rPr>
              <a:t>Makes </a:t>
            </a:r>
            <a:r>
              <a:rPr lang="en-US" sz="1600" dirty="0">
                <a:solidFill>
                  <a:srgbClr val="FFFFFF"/>
                </a:solidFill>
              </a:rPr>
              <a:t>large collections </a:t>
            </a:r>
            <a:r>
              <a:rPr lang="en-US" sz="1600" dirty="0" smtClean="0">
                <a:solidFill>
                  <a:srgbClr val="FFFFFF"/>
                </a:solidFill>
              </a:rPr>
              <a:t>of physiologic </a:t>
            </a:r>
            <a:r>
              <a:rPr lang="en-US" sz="1600" dirty="0">
                <a:solidFill>
                  <a:srgbClr val="FFFFFF"/>
                </a:solidFill>
              </a:rPr>
              <a:t>and clinical data available in open, Internet accessible, </a:t>
            </a:r>
            <a:r>
              <a:rPr lang="en-US" sz="1600" dirty="0" smtClean="0">
                <a:solidFill>
                  <a:srgbClr val="FFFFFF"/>
                </a:solidFill>
              </a:rPr>
              <a:t>archives</a:t>
            </a:r>
          </a:p>
          <a:p>
            <a:pPr lvl="2" eaLnBrk="1" hangingPunct="1">
              <a:lnSpc>
                <a:spcPct val="95000"/>
              </a:lnSpc>
              <a:buClr>
                <a:srgbClr val="FFFFFF"/>
              </a:buClr>
              <a:buSzPct val="100000"/>
              <a:buFontTx/>
              <a:buChar char="•"/>
            </a:pPr>
            <a:endParaRPr lang="en-US" sz="900" dirty="0">
              <a:solidFill>
                <a:srgbClr val="FFFFFF"/>
              </a:solidFill>
              <a:latin typeface="Times New Roman" pitchFamily="18" charset="0"/>
            </a:endParaRPr>
          </a:p>
          <a:p>
            <a:pPr lvl="1" eaLnBrk="1" hangingPunct="1">
              <a:lnSpc>
                <a:spcPct val="95000"/>
              </a:lnSpc>
              <a:buClr>
                <a:srgbClr val="FFFFFF"/>
              </a:buClr>
              <a:buSzPct val="100000"/>
              <a:buFontTx/>
              <a:buChar char="•"/>
            </a:pPr>
            <a:r>
              <a:rPr lang="en-US" sz="2000" dirty="0">
                <a:solidFill>
                  <a:srgbClr val="FFFFFF"/>
                </a:solidFill>
              </a:rPr>
              <a:t>Library of related software (</a:t>
            </a:r>
            <a:r>
              <a:rPr lang="en-US" sz="2000" b="1" dirty="0" err="1">
                <a:solidFill>
                  <a:srgbClr val="FF0000"/>
                </a:solidFill>
              </a:rPr>
              <a:t>PhysioToolkit</a:t>
            </a:r>
            <a:r>
              <a:rPr lang="en-US" sz="2000" dirty="0" smtClean="0">
                <a:solidFill>
                  <a:srgbClr val="FFFFFF"/>
                </a:solidFill>
              </a:rPr>
              <a:t>)</a:t>
            </a:r>
          </a:p>
          <a:p>
            <a:pPr lvl="2" eaLnBrk="1" hangingPunct="1">
              <a:lnSpc>
                <a:spcPct val="95000"/>
              </a:lnSpc>
              <a:buClr>
                <a:srgbClr val="FFFFFF"/>
              </a:buClr>
              <a:buSzPct val="100000"/>
              <a:buFontTx/>
              <a:buChar char="•"/>
            </a:pPr>
            <a:r>
              <a:rPr lang="en-US" sz="1600" dirty="0" smtClean="0">
                <a:solidFill>
                  <a:srgbClr val="FFFFFF"/>
                </a:solidFill>
              </a:rPr>
              <a:t>Open-source </a:t>
            </a:r>
            <a:r>
              <a:rPr lang="en-US" sz="1600" dirty="0">
                <a:solidFill>
                  <a:srgbClr val="FFFFFF"/>
                </a:solidFill>
              </a:rPr>
              <a:t>software </a:t>
            </a:r>
            <a:r>
              <a:rPr lang="en-US" sz="1600" dirty="0" smtClean="0">
                <a:solidFill>
                  <a:srgbClr val="FFFFFF"/>
                </a:solidFill>
              </a:rPr>
              <a:t>for </a:t>
            </a:r>
            <a:r>
              <a:rPr lang="en-US" sz="1600" dirty="0">
                <a:solidFill>
                  <a:srgbClr val="FFFFFF"/>
                </a:solidFill>
              </a:rPr>
              <a:t>exploration and analysis of physiologic data </a:t>
            </a:r>
            <a:endParaRPr lang="en-US" sz="1600" dirty="0" smtClean="0">
              <a:solidFill>
                <a:srgbClr val="FFFFFF"/>
              </a:solidFill>
            </a:endParaRPr>
          </a:p>
          <a:p>
            <a:pPr lvl="2" eaLnBrk="1" hangingPunct="1">
              <a:lnSpc>
                <a:spcPct val="95000"/>
              </a:lnSpc>
              <a:buClr>
                <a:srgbClr val="FFFFFF"/>
              </a:buClr>
              <a:buSzPct val="100000"/>
              <a:buFontTx/>
              <a:buChar char="•"/>
            </a:pPr>
            <a:endParaRPr lang="en-US" sz="800" dirty="0" smtClean="0">
              <a:solidFill>
                <a:srgbClr val="FFFFFF"/>
              </a:solidFill>
            </a:endParaRPr>
          </a:p>
          <a:p>
            <a:pPr lvl="1" eaLnBrk="1" hangingPunct="1">
              <a:lnSpc>
                <a:spcPct val="95000"/>
              </a:lnSpc>
              <a:buClr>
                <a:srgbClr val="FFFFFF"/>
              </a:buClr>
              <a:buSzPct val="100000"/>
              <a:buFontTx/>
              <a:buChar char="•"/>
            </a:pPr>
            <a:r>
              <a:rPr lang="en-US" sz="2000" dirty="0" smtClean="0">
                <a:solidFill>
                  <a:srgbClr val="FFFFFF"/>
                </a:solidFill>
              </a:rPr>
              <a:t>Collaborative </a:t>
            </a:r>
            <a:r>
              <a:rPr lang="en-US" sz="2000" dirty="0">
                <a:solidFill>
                  <a:srgbClr val="FFFFFF"/>
                </a:solidFill>
              </a:rPr>
              <a:t>secure workspace (</a:t>
            </a:r>
            <a:r>
              <a:rPr lang="en-US" sz="2000" b="1" dirty="0">
                <a:solidFill>
                  <a:srgbClr val="D66B00"/>
                </a:solidFill>
              </a:rPr>
              <a:t>PhysioNetWorks</a:t>
            </a:r>
            <a:r>
              <a:rPr lang="en-US" sz="2000" dirty="0" smtClean="0">
                <a:solidFill>
                  <a:srgbClr val="FFFFFF"/>
                </a:solidFill>
              </a:rPr>
              <a:t>)</a:t>
            </a:r>
          </a:p>
          <a:p>
            <a:pPr lvl="1" eaLnBrk="1" hangingPunct="1">
              <a:lnSpc>
                <a:spcPct val="95000"/>
              </a:lnSpc>
              <a:buClr>
                <a:srgbClr val="FFFFFF"/>
              </a:buClr>
              <a:buSzPct val="100000"/>
              <a:buFontTx/>
              <a:buChar char="•"/>
            </a:pPr>
            <a:endParaRPr lang="en-US" sz="2000" dirty="0">
              <a:solidFill>
                <a:srgbClr val="FFFFFF"/>
              </a:solidFill>
              <a:latin typeface="Times New Roman" pitchFamily="18" charset="0"/>
            </a:endParaRPr>
          </a:p>
          <a:p>
            <a:pPr lvl="1" eaLnBrk="1" hangingPunct="1">
              <a:lnSpc>
                <a:spcPct val="95000"/>
              </a:lnSpc>
              <a:buClr>
                <a:srgbClr val="FFFFFF"/>
              </a:buClr>
              <a:buSzPct val="100000"/>
              <a:buFontTx/>
              <a:buChar char="•"/>
            </a:pPr>
            <a:r>
              <a:rPr lang="en-US" sz="2000" dirty="0">
                <a:solidFill>
                  <a:srgbClr val="FFFFFF"/>
                </a:solidFill>
              </a:rPr>
              <a:t>Free-access website (</a:t>
            </a:r>
            <a:r>
              <a:rPr lang="en-US" sz="2000" b="1" dirty="0">
                <a:solidFill>
                  <a:srgbClr val="44BC1A"/>
                </a:solidFill>
              </a:rPr>
              <a:t>physionet.org</a:t>
            </a:r>
            <a:r>
              <a:rPr lang="en-US" sz="2000" dirty="0">
                <a:solidFill>
                  <a:srgbClr val="FFFFFF"/>
                </a:solidFill>
              </a:rPr>
              <a:t>)</a:t>
            </a:r>
          </a:p>
        </p:txBody>
      </p:sp>
      <p:sp>
        <p:nvSpPr>
          <p:cNvPr id="47107" name="Text Box 5"/>
          <p:cNvSpPr txBox="1">
            <a:spLocks noChangeArrowheads="1"/>
          </p:cNvSpPr>
          <p:nvPr/>
        </p:nvSpPr>
        <p:spPr bwMode="auto">
          <a:xfrm>
            <a:off x="1006475" y="308373"/>
            <a:ext cx="6592888" cy="5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95000"/>
              </a:lnSpc>
            </a:pPr>
            <a:r>
              <a:rPr lang="en-US" sz="4000" b="1">
                <a:solidFill>
                  <a:srgbClr val="FFFFFF"/>
                </a:solidFill>
              </a:rPr>
              <a:t>What is PhysioNet?</a:t>
            </a:r>
          </a:p>
        </p:txBody>
      </p:sp>
    </p:spTree>
    <p:extLst>
      <p:ext uri="{BB962C8B-B14F-4D97-AF65-F5344CB8AC3E}">
        <p14:creationId xmlns:p14="http://schemas.microsoft.com/office/powerpoint/2010/main" val="288949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701891" y="1240537"/>
            <a:ext cx="7777552" cy="29029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sz="2800">
                <a:solidFill>
                  <a:schemeClr val="tx1"/>
                </a:solidFill>
              </a:rPr>
              <a:t>PhysioBank currently includes:</a:t>
            </a:r>
          </a:p>
          <a:p>
            <a:pPr>
              <a:lnSpc>
                <a:spcPct val="81000"/>
              </a:lnSpc>
            </a:pPr>
            <a:endParaRPr lang="en-GB" sz="2800">
              <a:solidFill>
                <a:schemeClr val="tx1"/>
              </a:solidFill>
            </a:endParaRPr>
          </a:p>
          <a:p>
            <a:pPr>
              <a:lnSpc>
                <a:spcPct val="81000"/>
              </a:lnSpc>
            </a:pPr>
            <a:r>
              <a:rPr lang="en-GB" sz="2800">
                <a:solidFill>
                  <a:schemeClr val="tx1"/>
                </a:solidFill>
              </a:rPr>
              <a:t>&gt;40 collections of cardiopulmonary, neural, and other biomedical signals from healthy subjects and patients with a variety of conditions with major public health implications, including sudden cardiac death, congestive heart failure, epilepsy, gait disorders, sleep apnea, and aging.</a:t>
            </a:r>
          </a:p>
        </p:txBody>
      </p:sp>
      <p:sp>
        <p:nvSpPr>
          <p:cNvPr id="9218" name="Text Box 2"/>
          <p:cNvSpPr txBox="1">
            <a:spLocks noChangeArrowheads="1"/>
          </p:cNvSpPr>
          <p:nvPr/>
        </p:nvSpPr>
        <p:spPr bwMode="auto">
          <a:xfrm>
            <a:off x="415161" y="153651"/>
            <a:ext cx="8243488" cy="6126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2500"/>
              </a:spcBef>
            </a:pPr>
            <a:r>
              <a:rPr lang="en-GB" sz="4000" b="1" dirty="0">
                <a:solidFill>
                  <a:schemeClr val="tx1"/>
                </a:solidFill>
              </a:rPr>
              <a:t>What is </a:t>
            </a:r>
            <a:r>
              <a:rPr lang="en-GB" sz="4000" b="1" dirty="0" err="1">
                <a:solidFill>
                  <a:schemeClr val="tx1"/>
                </a:solidFill>
              </a:rPr>
              <a:t>PhysioBank</a:t>
            </a:r>
            <a:r>
              <a:rPr lang="en-GB" sz="4000" b="1" dirty="0">
                <a:solidFill>
                  <a:schemeClr val="tx1"/>
                </a:solidFill>
              </a:rPr>
              <a:t>?</a:t>
            </a:r>
          </a:p>
        </p:txBody>
      </p:sp>
    </p:spTree>
    <p:extLst>
      <p:ext uri="{BB962C8B-B14F-4D97-AF65-F5344CB8AC3E}">
        <p14:creationId xmlns:p14="http://schemas.microsoft.com/office/powerpoint/2010/main" val="264308487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88110" y="204027"/>
            <a:ext cx="8560087" cy="857670"/>
          </a:xfrm>
          <a:ln/>
        </p:spPr>
        <p:txBody>
          <a:bodyPr>
            <a:normAutofit fontScale="90000"/>
          </a:bodyPr>
          <a:lstStyle/>
          <a:p>
            <a:pPr>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t>Where Do the Data Collections</a:t>
            </a:r>
            <a:br>
              <a:rPr lang="en-GB" sz="3600" b="1"/>
            </a:br>
            <a:r>
              <a:rPr lang="en-GB" sz="3600" b="1"/>
              <a:t> Come From?</a:t>
            </a:r>
          </a:p>
        </p:txBody>
      </p:sp>
      <p:sp>
        <p:nvSpPr>
          <p:cNvPr id="11266" name="Rectangle 2"/>
          <p:cNvSpPr>
            <a:spLocks noGrp="1" noChangeArrowheads="1"/>
          </p:cNvSpPr>
          <p:nvPr>
            <p:ph idx="1"/>
          </p:nvPr>
        </p:nvSpPr>
        <p:spPr>
          <a:xfrm>
            <a:off x="240437" y="1748085"/>
            <a:ext cx="8483923" cy="2192663"/>
          </a:xfrm>
          <a:ln/>
        </p:spPr>
        <p:txBody>
          <a:bodyPr>
            <a:normAutofit fontScale="92500" lnSpcReduction="10000"/>
          </a:bodyPr>
          <a:lstStyle/>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PhysioNet research team members</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Other university-based research teams</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Other hospital-based research teams</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Industry</a:t>
            </a:r>
          </a:p>
          <a:p>
            <a:pPr>
              <a:lnSpc>
                <a:spcPct val="81000"/>
              </a:lnSpc>
              <a:buFont typeface="Wingdings" charset="0"/>
              <a:buChar char="q"/>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t>You!    (email webmaster@physionet.org)</a:t>
            </a:r>
          </a:p>
        </p:txBody>
      </p:sp>
    </p:spTree>
    <p:extLst>
      <p:ext uri="{BB962C8B-B14F-4D97-AF65-F5344CB8AC3E}">
        <p14:creationId xmlns:p14="http://schemas.microsoft.com/office/powerpoint/2010/main" val="350627154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5217890" y="1241796"/>
            <a:ext cx="3454201" cy="20881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sz="2400" dirty="0">
                <a:solidFill>
                  <a:srgbClr val="FFFFFF"/>
                </a:solidFill>
              </a:rPr>
              <a:t>Physiologic time series, such as this series of cardiac </a:t>
            </a:r>
            <a:r>
              <a:rPr lang="en-GB" sz="2400" dirty="0" err="1">
                <a:solidFill>
                  <a:srgbClr val="FFFFFF"/>
                </a:solidFill>
              </a:rPr>
              <a:t>interbeat</a:t>
            </a:r>
            <a:r>
              <a:rPr lang="en-GB" sz="2400" dirty="0">
                <a:solidFill>
                  <a:srgbClr val="FFFFFF"/>
                </a:solidFill>
              </a:rPr>
              <a:t> (RR) intervals measured over 24 hours, can capture some of the information lost in summary statistics.</a:t>
            </a:r>
          </a:p>
          <a:p>
            <a:pPr>
              <a:lnSpc>
                <a:spcPct val="81000"/>
              </a:lnSpc>
            </a:pPr>
            <a:endParaRPr lang="en-GB" sz="2400" dirty="0">
              <a:solidFill>
                <a:srgbClr val="FFFFFF"/>
              </a:solidFill>
            </a:endParaRPr>
          </a:p>
          <a:p>
            <a:pPr>
              <a:lnSpc>
                <a:spcPct val="81000"/>
              </a:lnSpc>
            </a:pPr>
            <a:endParaRPr lang="en-GB" sz="2400" dirty="0">
              <a:solidFill>
                <a:srgbClr val="FFFFFF"/>
              </a:solidFill>
            </a:endParaRPr>
          </a:p>
        </p:txBody>
      </p:sp>
      <p:sp>
        <p:nvSpPr>
          <p:cNvPr id="12290" name="Text Box 2"/>
          <p:cNvSpPr txBox="1">
            <a:spLocks noChangeArrowheads="1"/>
          </p:cNvSpPr>
          <p:nvPr/>
        </p:nvSpPr>
        <p:spPr bwMode="auto">
          <a:xfrm>
            <a:off x="144860" y="3800951"/>
            <a:ext cx="4929665" cy="705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pPr>
            <a:r>
              <a:rPr lang="en-GB" sz="1600" b="1">
                <a:solidFill>
                  <a:srgbClr val="0000CC"/>
                </a:solidFill>
              </a:rPr>
              <a:t>Data from the NHLBI Cardiac Arrhythmia Suppression </a:t>
            </a:r>
          </a:p>
          <a:p>
            <a:pPr>
              <a:lnSpc>
                <a:spcPct val="81000"/>
              </a:lnSpc>
            </a:pPr>
            <a:r>
              <a:rPr lang="en-GB" sz="1600" b="1">
                <a:solidFill>
                  <a:srgbClr val="0000CC"/>
                </a:solidFill>
              </a:rPr>
              <a:t>Trial (CAST) RR Interval Sub-study Database</a:t>
            </a:r>
          </a:p>
        </p:txBody>
      </p:sp>
      <p:sp>
        <p:nvSpPr>
          <p:cNvPr id="12291" name="Text Box 3"/>
          <p:cNvSpPr txBox="1">
            <a:spLocks noChangeArrowheads="1"/>
          </p:cNvSpPr>
          <p:nvPr/>
        </p:nvSpPr>
        <p:spPr bwMode="auto">
          <a:xfrm>
            <a:off x="128431" y="153650"/>
            <a:ext cx="7383298" cy="10095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2250"/>
              </a:spcBef>
            </a:pPr>
            <a:r>
              <a:rPr lang="en-GB" sz="3600" b="1">
                <a:solidFill>
                  <a:srgbClr val="FFFFFF"/>
                </a:solidFill>
              </a:rPr>
              <a:t>Example of a PhysioBank Dataset</a:t>
            </a:r>
          </a:p>
        </p:txBody>
      </p:sp>
      <p:grpSp>
        <p:nvGrpSpPr>
          <p:cNvPr id="12292" name="Group 4"/>
          <p:cNvGrpSpPr>
            <a:grpSpLocks/>
          </p:cNvGrpSpPr>
          <p:nvPr/>
        </p:nvGrpSpPr>
        <p:grpSpPr bwMode="auto">
          <a:xfrm>
            <a:off x="379320" y="1185121"/>
            <a:ext cx="4515998" cy="2607014"/>
            <a:chOff x="254" y="941"/>
            <a:chExt cx="3024" cy="2070"/>
          </a:xfrm>
        </p:grpSpPr>
        <p:pic>
          <p:nvPicPr>
            <p:cNvPr id="1229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4" y="941"/>
              <a:ext cx="3024" cy="20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2294" name="Group 6"/>
            <p:cNvGrpSpPr>
              <a:grpSpLocks/>
            </p:cNvGrpSpPr>
            <p:nvPr/>
          </p:nvGrpSpPr>
          <p:grpSpPr bwMode="auto">
            <a:xfrm>
              <a:off x="307" y="986"/>
              <a:ext cx="2129" cy="2015"/>
              <a:chOff x="307" y="986"/>
              <a:chExt cx="2129" cy="2015"/>
            </a:xfrm>
          </p:grpSpPr>
          <p:sp>
            <p:nvSpPr>
              <p:cNvPr id="12295" name="Text Box 7"/>
              <p:cNvSpPr txBox="1">
                <a:spLocks noChangeArrowheads="1"/>
              </p:cNvSpPr>
              <p:nvPr/>
            </p:nvSpPr>
            <p:spPr bwMode="auto">
              <a:xfrm>
                <a:off x="1333" y="2761"/>
                <a:ext cx="1103"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solidFill>
                      <a:srgbClr val="FFFFFF"/>
                    </a:solidFill>
                  </a:rPr>
                  <a:t>Time (hours)‏</a:t>
                </a:r>
              </a:p>
            </p:txBody>
          </p:sp>
          <p:sp>
            <p:nvSpPr>
              <p:cNvPr id="12296" name="Text Box 8"/>
              <p:cNvSpPr txBox="1">
                <a:spLocks noChangeArrowheads="1"/>
              </p:cNvSpPr>
              <p:nvPr/>
            </p:nvSpPr>
            <p:spPr bwMode="auto">
              <a:xfrm rot="16200000">
                <a:off x="-285" y="1674"/>
                <a:ext cx="1519" cy="33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solidFill>
                      <a:srgbClr val="FFFFFF"/>
                    </a:solidFill>
                  </a:rPr>
                  <a:t>RR interval (seconds</a:t>
                </a:r>
                <a:r>
                  <a:rPr lang="en-GB" sz="1600">
                    <a:solidFill>
                      <a:srgbClr val="FFFFFF"/>
                    </a:solidFill>
                  </a:rPr>
                  <a:t>)‏</a:t>
                </a:r>
              </a:p>
            </p:txBody>
          </p:sp>
          <p:sp>
            <p:nvSpPr>
              <p:cNvPr id="12297" name="Text Box 9"/>
              <p:cNvSpPr txBox="1">
                <a:spLocks noChangeArrowheads="1"/>
              </p:cNvSpPr>
              <p:nvPr/>
            </p:nvSpPr>
            <p:spPr bwMode="auto">
              <a:xfrm>
                <a:off x="1284" y="986"/>
                <a:ext cx="1103"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solidFill>
                      <a:srgbClr val="FFFFFF"/>
                    </a:solidFill>
                  </a:rPr>
                  <a:t>Record e001a </a:t>
                </a:r>
              </a:p>
            </p:txBody>
          </p:sp>
        </p:grpSp>
        <p:sp>
          <p:nvSpPr>
            <p:cNvPr id="12298" name="Text Box 10"/>
            <p:cNvSpPr txBox="1">
              <a:spLocks noChangeArrowheads="1"/>
            </p:cNvSpPr>
            <p:nvPr/>
          </p:nvSpPr>
          <p:spPr bwMode="auto">
            <a:xfrm>
              <a:off x="1333" y="2762"/>
              <a:ext cx="1104"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t>Time (hours)‏</a:t>
              </a:r>
            </a:p>
          </p:txBody>
        </p:sp>
        <p:sp>
          <p:nvSpPr>
            <p:cNvPr id="12299" name="Text Box 11"/>
            <p:cNvSpPr txBox="1">
              <a:spLocks noChangeArrowheads="1"/>
            </p:cNvSpPr>
            <p:nvPr/>
          </p:nvSpPr>
          <p:spPr bwMode="auto">
            <a:xfrm rot="16200000">
              <a:off x="-267" y="1673"/>
              <a:ext cx="1520" cy="336"/>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t>RR interval (seconds</a:t>
              </a:r>
              <a:r>
                <a:rPr lang="en-GB" sz="1600"/>
                <a:t>)‏</a:t>
              </a:r>
            </a:p>
          </p:txBody>
        </p:sp>
        <p:sp>
          <p:nvSpPr>
            <p:cNvPr id="12300" name="Text Box 12"/>
            <p:cNvSpPr txBox="1">
              <a:spLocks noChangeArrowheads="1"/>
            </p:cNvSpPr>
            <p:nvPr/>
          </p:nvSpPr>
          <p:spPr bwMode="auto">
            <a:xfrm>
              <a:off x="1285" y="986"/>
              <a:ext cx="1104" cy="240"/>
            </a:xfrm>
            <a:prstGeom prst="rect">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charset="0"/>
                  <a:cs typeface="Arial"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5pPr>
              <a:lvl6pPr marL="15287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6pPr>
              <a:lvl7pPr marL="19859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7pPr>
              <a:lvl8pPr marL="24431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8pPr>
              <a:lvl9pPr marL="2900363" indent="-211138" fontAlgn="base" hangingPunct="0">
                <a:lnSpc>
                  <a:spcPct val="66000"/>
                </a:lnSpc>
                <a:spcBef>
                  <a:spcPct val="0"/>
                </a:spcBef>
                <a:spcAft>
                  <a:spcPct val="0"/>
                </a:spcAft>
                <a:buClr>
                  <a:srgbClr val="000000"/>
                </a:buClr>
                <a:buSzPct val="45000"/>
                <a:buFont typeface="Wingdings"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Arial" charset="0"/>
                  <a:cs typeface="Arial" charset="0"/>
                </a:defRPr>
              </a:lvl9pPr>
            </a:lstStyle>
            <a:p>
              <a:pPr>
                <a:lnSpc>
                  <a:spcPct val="81000"/>
                </a:lnSpc>
                <a:spcBef>
                  <a:spcPts val="1000"/>
                </a:spcBef>
              </a:pPr>
              <a:r>
                <a:rPr lang="en-GB" sz="1600" b="1"/>
                <a:t>Record e001a </a:t>
              </a:r>
            </a:p>
          </p:txBody>
        </p:sp>
      </p:grpSp>
    </p:spTree>
    <p:extLst>
      <p:ext uri="{BB962C8B-B14F-4D97-AF65-F5344CB8AC3E}">
        <p14:creationId xmlns:p14="http://schemas.microsoft.com/office/powerpoint/2010/main" val="55260714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83744" y="210326"/>
            <a:ext cx="8673583" cy="857669"/>
          </a:xfrm>
          <a:ln/>
        </p:spPr>
        <p:txBody>
          <a:bodyPr>
            <a:normAutofit fontScale="90000"/>
          </a:bodyPr>
          <a:lstStyle/>
          <a:p>
            <a:pPr algn="l">
              <a:lnSpc>
                <a:spcPct val="81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600" b="1"/>
              <a:t>What Can You Do with</a:t>
            </a:r>
            <a:br>
              <a:rPr lang="en-GB" sz="3600" b="1"/>
            </a:br>
            <a:r>
              <a:rPr lang="en-GB" sz="3600" b="1"/>
              <a:t> PhysioBank Data?</a:t>
            </a:r>
          </a:p>
        </p:txBody>
      </p:sp>
      <p:sp>
        <p:nvSpPr>
          <p:cNvPr id="15362" name="Rectangle 2"/>
          <p:cNvSpPr>
            <a:spLocks noGrp="1" noChangeArrowheads="1"/>
          </p:cNvSpPr>
          <p:nvPr>
            <p:ph idx="1"/>
          </p:nvPr>
        </p:nvSpPr>
        <p:spPr>
          <a:xfrm>
            <a:off x="456977" y="1362701"/>
            <a:ext cx="8227061" cy="3395415"/>
          </a:xfrm>
          <a:ln/>
        </p:spPr>
        <p:txBody>
          <a:bodyPr/>
          <a:lstStyle/>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Download for exploration and research</a:t>
            </a:r>
          </a:p>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Develop new signal processing algorithms</a:t>
            </a:r>
          </a:p>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Evaluate algorithms using </a:t>
            </a:r>
            <a:r>
              <a:rPr lang="ja-JP" altLang="en-GB" sz="2800">
                <a:latin typeface="Arial"/>
              </a:rPr>
              <a:t>‘</a:t>
            </a:r>
            <a:r>
              <a:rPr lang="en-GB" sz="2800"/>
              <a:t>standard</a:t>
            </a:r>
            <a:r>
              <a:rPr lang="ja-JP" altLang="en-GB" sz="2800">
                <a:latin typeface="Arial"/>
              </a:rPr>
              <a:t>’</a:t>
            </a:r>
            <a:r>
              <a:rPr lang="en-GB" sz="2800"/>
              <a:t> data</a:t>
            </a:r>
          </a:p>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Test physiologic models</a:t>
            </a:r>
          </a:p>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Develop/test/refine new biomarkers</a:t>
            </a:r>
          </a:p>
          <a:p>
            <a:pPr>
              <a:lnSpc>
                <a:spcPct val="72000"/>
              </a:lnSpc>
              <a:buFont typeface="Wingdings"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t>Create </a:t>
            </a:r>
            <a:r>
              <a:rPr lang="ja-JP" altLang="en-GB" sz="2800">
                <a:latin typeface="Arial"/>
              </a:rPr>
              <a:t>“</a:t>
            </a:r>
            <a:r>
              <a:rPr lang="en-GB" sz="2800"/>
              <a:t>real-world</a:t>
            </a:r>
            <a:r>
              <a:rPr lang="ja-JP" altLang="en-GB" sz="2800">
                <a:latin typeface="Arial"/>
              </a:rPr>
              <a:t>”</a:t>
            </a:r>
            <a:r>
              <a:rPr lang="en-GB" sz="2800"/>
              <a:t> classroom challenges at undergraduate, graduate and post-graduate levels</a:t>
            </a:r>
          </a:p>
        </p:txBody>
      </p:sp>
    </p:spTree>
    <p:extLst>
      <p:ext uri="{BB962C8B-B14F-4D97-AF65-F5344CB8AC3E}">
        <p14:creationId xmlns:p14="http://schemas.microsoft.com/office/powerpoint/2010/main" val="32585200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5576</TotalTime>
  <Words>4048</Words>
  <Application>Microsoft Macintosh PowerPoint</Application>
  <PresentationFormat>On-screen Show (16:9)</PresentationFormat>
  <Paragraphs>689</Paragraphs>
  <Slides>45</Slides>
  <Notes>20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Black</vt:lpstr>
      <vt:lpstr>Microsoft Word Document</vt:lpstr>
      <vt:lpstr>Open ICU databases @ MIT: Past, Present &amp; Future</vt:lpstr>
      <vt:lpstr>Executive summary</vt:lpstr>
      <vt:lpstr>From Cottage Industry to Universal Standards</vt:lpstr>
      <vt:lpstr>PhysioNet Established September,1999</vt:lpstr>
      <vt:lpstr>PowerPoint Presentation</vt:lpstr>
      <vt:lpstr>PowerPoint Presentation</vt:lpstr>
      <vt:lpstr>Where Do the Data Collections  Come From?</vt:lpstr>
      <vt:lpstr>PowerPoint Presentation</vt:lpstr>
      <vt:lpstr>What Can You Do with  PhysioBank Data?</vt:lpstr>
      <vt:lpstr>What is PhysioToolkit?</vt:lpstr>
      <vt:lpstr>Where Does the Open-Source  Software Come From?</vt:lpstr>
      <vt:lpstr>PowerPoint Presentation</vt:lpstr>
      <vt:lpstr>PowerPoint Presentation</vt:lpstr>
      <vt:lpstr>PhysioNet Provides Tutorials on  Complex Signal Analysis</vt:lpstr>
      <vt:lpstr>Impact of PhysioNet</vt:lpstr>
      <vt:lpstr>MIMIC I</vt:lpstr>
      <vt:lpstr>MIMIC I Data Sample Record 041</vt:lpstr>
      <vt:lpstr>MIMIC II</vt:lpstr>
      <vt:lpstr>GOALS</vt:lpstr>
      <vt:lpstr>Partners</vt:lpstr>
      <vt:lpstr>Optimal Environment at BIDMC</vt:lpstr>
      <vt:lpstr>IRB Approval</vt:lpstr>
      <vt:lpstr>MIMIC II Data Acquisition</vt:lpstr>
      <vt:lpstr>MIMIC II Contents (1)</vt:lpstr>
      <vt:lpstr>MIMIC II Contents (2)</vt:lpstr>
      <vt:lpstr>PowerPoint Presentation</vt:lpstr>
      <vt:lpstr>Performance on Reference Corpus</vt:lpstr>
      <vt:lpstr>MIMIC II – v2.6 </vt:lpstr>
      <vt:lpstr>“Open” MIMIC II</vt:lpstr>
      <vt:lpstr>Impact</vt:lpstr>
      <vt:lpstr>Vision and recent news</vt:lpstr>
      <vt:lpstr>Our Vision for MIMIC III</vt:lpstr>
      <vt:lpstr>Version 3.0 Estimated release April 1, 2014</vt:lpstr>
      <vt:lpstr>A final observation</vt:lpstr>
      <vt:lpstr>An attempt to structure the response</vt:lpstr>
      <vt:lpstr>Paris data marathon – March 2012</vt:lpstr>
      <vt:lpstr>Boston – Jan. 2013</vt:lpstr>
      <vt:lpstr>Paris – London –Boston 2014</vt:lpstr>
      <vt:lpstr>Some questions investigated</vt:lpstr>
      <vt:lpstr>Phillips </vt:lpstr>
      <vt:lpstr>Belgium consortium</vt:lpstr>
      <vt:lpstr>OCCSUD project</vt:lpstr>
      <vt:lpstr>What do you absolutely need?</vt:lpstr>
      <vt:lpstr>Acknowldegments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Story of MIMIC II: Past, Present &amp; Future</dc:title>
  <dc:creator>Roger</dc:creator>
  <cp:lastModifiedBy>Louis Mayaud</cp:lastModifiedBy>
  <cp:revision>20</cp:revision>
  <cp:lastPrinted>2014-01-07T06:01:06Z</cp:lastPrinted>
  <dcterms:created xsi:type="dcterms:W3CDTF">2014-01-07T05:40:54Z</dcterms:created>
  <dcterms:modified xsi:type="dcterms:W3CDTF">2015-07-05T12:42:41Z</dcterms:modified>
</cp:coreProperties>
</file>